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9" r:id="rId12"/>
    <p:sldId id="270" r:id="rId13"/>
    <p:sldId id="271" r:id="rId14"/>
    <p:sldId id="268" r:id="rId15"/>
    <p:sldId id="266" r:id="rId16"/>
    <p:sldId id="267" r:id="rId17"/>
    <p:sldId id="27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65EADD-44A0-4433-BC29-27CA7D3F9416}">
          <p14:sldIdLst>
            <p14:sldId id="256"/>
            <p14:sldId id="261"/>
            <p14:sldId id="262"/>
            <p14:sldId id="257"/>
            <p14:sldId id="258"/>
            <p14:sldId id="259"/>
            <p14:sldId id="260"/>
          </p14:sldIdLst>
        </p14:section>
        <p14:section name="Untitled Section" id="{A5DBE077-9FB8-4677-9F8B-837DEDB1D16D}">
          <p14:sldIdLst>
            <p14:sldId id="263"/>
            <p14:sldId id="264"/>
            <p14:sldId id="265"/>
            <p14:sldId id="269"/>
            <p14:sldId id="270"/>
            <p14:sldId id="271"/>
            <p14:sldId id="268"/>
            <p14:sldId id="266"/>
            <p14:sldId id="267"/>
            <p14:sldId id="274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47CF88-DE4A-4B78-ACDA-D7084201E32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8BF54E-DEBE-445C-80CA-94EB3D2B81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5400" dirty="0" smtClean="0">
                <a:solidFill>
                  <a:schemeClr val="tx1"/>
                </a:solidFill>
              </a:rPr>
              <a:t>Обавезе и одговорности ученика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r-Cyrl-RS" sz="4400" dirty="0" smtClean="0">
              <a:solidFill>
                <a:schemeClr val="tx1"/>
              </a:solidFill>
            </a:endParaRPr>
          </a:p>
          <a:p>
            <a:r>
              <a:rPr lang="sr-Cyrl-RS" sz="4400" dirty="0" smtClean="0">
                <a:solidFill>
                  <a:schemeClr val="tx1"/>
                </a:solidFill>
              </a:rPr>
              <a:t>Тим за заштиту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1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799" cy="5105400"/>
          </a:xfr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r-Cyrl-RS" dirty="0"/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200" dirty="0" smtClean="0"/>
              <a:t> </a:t>
            </a:r>
            <a:r>
              <a:rPr lang="sr-Cyrl-R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Забрана дискриминације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Забрана насиља, злостављања и </a:t>
            </a:r>
            <a:r>
              <a:rPr lang="sr-Cyrl-R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занемаривања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Забрана понашања које вређа углед, част или </a:t>
            </a:r>
            <a:r>
              <a:rPr lang="sr-Cyrl-RS" sz="32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достојанство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ПОВРЕДЕ ЗАБРАНЕ УЧЕНИКА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1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00200"/>
            <a:ext cx="7408333" cy="4525963"/>
          </a:xfrm>
        </p:spPr>
        <p:txBody>
          <a:bodyPr/>
          <a:lstStyle/>
          <a:p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У установи су забрањене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</a:rPr>
              <a:t>дискриминација и дискриминаторско поступање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, којим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 неоправдано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прави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</a:rPr>
              <a:t>разлика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или неједнако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поступа према неком лицу или групи лицам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а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која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се заснива на раси, боји коже,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држављанству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, статусу мигранта, односно расељеног лица, националној припадности или етничком пореклу, језику,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вери,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полу,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имовном стању, социјалном и културном пореклу, рођењу, генетским особеностима, здравственом стању, сметњи у развоју и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инвалидитету, и др.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solidFill>
                  <a:schemeClr val="tx1"/>
                </a:solidFill>
              </a:rPr>
              <a:t>Забрана дискриминације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7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 установи је забрањено физичко, психичко, социјално, сексуално, дигитално и свако друго насиље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злостављање и занемаривање запосленог, детета, ученика, одраслог, родитеља односно другог законског заступника или трећег лица у установи.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i="1" dirty="0">
                <a:solidFill>
                  <a:srgbClr val="000000"/>
                </a:solidFill>
                <a:latin typeface="Times New Roman"/>
                <a:ea typeface="Times New Roman"/>
              </a:rPr>
              <a:t>Забрана насиља, злостављања и занемаривања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4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Забрањено је свако понашање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којим се 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вређа углед, част или достојанство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(у међусобним односима између свих учесника у образовном процесу: запосленима, ученицима, родитељима и другим одраслим особама). 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38328"/>
            <a:ext cx="8382000" cy="17952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sr-Cyrl-RS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Забрана понашања које вређа углед, част или достојанство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12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905000"/>
            <a:ext cx="8077200" cy="4648200"/>
          </a:xfrm>
        </p:spPr>
        <p:txBody>
          <a:bodyPr>
            <a:normAutofit lnSpcReduction="10000"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sr-Cyrl-RS" sz="2600" b="1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  <a:t>Многе одредбе Конвенције о правима детета односе се на заштиту </a:t>
            </a:r>
            <a:r>
              <a:rPr lang="sr-Cyrl-RS" sz="2600" b="1" dirty="0" smtClean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  <a:t>детета/ученика од</a:t>
            </a:r>
            <a:r>
              <a:rPr lang="sr-Cyrl-RS" sz="2600" b="1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  <a:t>:</a:t>
            </a:r>
            <a:r>
              <a:rPr lang="sr-Cyrl-RS" sz="2600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  <a:t/>
            </a:r>
            <a:br>
              <a:rPr lang="sr-Cyrl-RS" sz="2600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</a:br>
            <a:r>
              <a:rPr lang="sr-Cyrl-RS" sz="2600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  <a:t>• физичког и менталног насиља, злоупотребе и занемаривања (чл.19);</a:t>
            </a:r>
            <a:br>
              <a:rPr lang="sr-Cyrl-RS" sz="2600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</a:br>
            <a:r>
              <a:rPr lang="sr-Cyrl-RS" sz="2600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  <a:t>• свих облика сексуалног злостављања и искоришћавања (чл. 34);</a:t>
            </a:r>
            <a:br>
              <a:rPr lang="sr-Cyrl-RS" sz="2600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</a:br>
            <a:r>
              <a:rPr lang="sr-Cyrl-RS" sz="2600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  <a:t>• отмице и трговине децом (чл. 35);</a:t>
            </a:r>
            <a:br>
              <a:rPr lang="sr-Cyrl-RS" sz="2600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</a:br>
            <a:r>
              <a:rPr lang="sr-Cyrl-RS" sz="2600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  <a:t>• свих других облика искоришћавања (експлоатације) штетних по било који вид  дететове добробити (чл.36);</a:t>
            </a:r>
            <a:br>
              <a:rPr lang="sr-Cyrl-RS" sz="2600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</a:br>
            <a:r>
              <a:rPr lang="sr-Cyrl-RS" sz="2600" dirty="0">
                <a:solidFill>
                  <a:schemeClr val="tx1"/>
                </a:solidFill>
                <a:latin typeface="Arial"/>
                <a:ea typeface="Times New Roman"/>
                <a:cs typeface="+mj-cs"/>
              </a:rPr>
              <a:t>• нехуманих и понижавајућих поступака и кажњавања (чл. 37).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7200" cy="88087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4000" dirty="0" smtClean="0">
                <a:solidFill>
                  <a:schemeClr val="tx1"/>
                </a:solidFill>
              </a:rPr>
              <a:t>З а ш т и т а  од насиља, дискриминације, злостављања и занемаривања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8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599" cy="51816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учињену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повреду забране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ученику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могу се изрећи васпитно-дисциплинске мере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укор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директора или укор наставничког већа;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премештај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ученика од петог до осмог разреда у другу основну школу на основу одлуке Н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аставничког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већа, уз сагласност школе у коју прелази, а уз обавештавање 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родитеља;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искључење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ученика из школе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Ова мера изриче се након спроведеног васпитно-дисциплинског поступка у коме је утврђена одговорност ученика, као и након појачаног васпитног рада и друштвено-корисног рада. 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ВАСПИТНО-ДИСЦИПЛИНСКЕ МЕРЕ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22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76400"/>
            <a:ext cx="7408333" cy="4449763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b="1" dirty="0">
                <a:latin typeface="Times New Roman"/>
                <a:ea typeface="Times New Roman"/>
                <a:cs typeface="Times New Roman"/>
              </a:rPr>
              <a:t>Оцена из владања поправља се на предлог одељењског старешине најкасније на крају полугодишта када ученик показује позитивне промене у свом понашању и прихвата одговорност за своје поступке након указивања на непримерено понашање или кроз појачани васпитни рад, након изречене васпитне, односно васпитно-дисциплинске мере.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Оцена из владања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1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799" cy="5105400"/>
          </a:xfrm>
        </p:spPr>
        <p:txBody>
          <a:bodyPr>
            <a:normAutofit fontScale="92500" lnSpcReduction="20000"/>
          </a:bodyPr>
          <a:lstStyle/>
          <a:p>
            <a:r>
              <a:rPr lang="sr-Cyrl-RS" sz="2600" b="1" dirty="0" smtClean="0"/>
              <a:t>Један од обавезних и најважнијих тимова школе</a:t>
            </a:r>
            <a:r>
              <a:rPr lang="sr-Cyrl-RS" sz="2600" dirty="0" smtClean="0"/>
              <a:t>; </a:t>
            </a:r>
          </a:p>
          <a:p>
            <a:r>
              <a:rPr lang="sr-Cyrl-RS" sz="2600" dirty="0" smtClean="0"/>
              <a:t>Ради на превенцији насиља и дискриминације, а учествује и у интервенцији, односно одговору на насилне ситуације. </a:t>
            </a:r>
          </a:p>
          <a:p>
            <a:r>
              <a:rPr lang="sr-Cyrl-RS" sz="2600" dirty="0" smtClean="0"/>
              <a:t>Задатак Тима је да упозна ученике са одговорностима које имају, са облицима,врстама и нивоима насиља, као и са лакшим и тежим повредама обавеза и повредама забране. То је његов </a:t>
            </a:r>
            <a:r>
              <a:rPr lang="sr-Cyrl-RS" sz="2600" b="1" dirty="0" smtClean="0"/>
              <a:t>превентивни рад</a:t>
            </a:r>
            <a:r>
              <a:rPr lang="sr-Cyrl-RS" sz="2600" dirty="0" smtClean="0"/>
              <a:t>, кроз трибине, предавања, радионице, изложбе и др. </a:t>
            </a:r>
          </a:p>
          <a:p>
            <a:r>
              <a:rPr lang="sr-Cyrl-RS" sz="2600" b="1" dirty="0" smtClean="0"/>
              <a:t>У интервенцији</a:t>
            </a:r>
            <a:r>
              <a:rPr lang="sr-Cyrl-RS" sz="2600" dirty="0" smtClean="0"/>
              <a:t>, односно одговору на насиље, Тим у сарадњи са стручном службом, директором и одељењским старешинама учествује у доношењу  планова појачаног васпитног рада, друштвено-корисног рада и планове заштите за учеснике насиља, прати активности у васпитно-дисциплинском поступку и предлаже васпитну, односно васпитно-дисциплинску меру.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53400" cy="1033272"/>
          </a:xfrm>
        </p:spPr>
        <p:txBody>
          <a:bodyPr/>
          <a:lstStyle/>
          <a:p>
            <a:r>
              <a:rPr lang="sr-Cyrl-RS" dirty="0" smtClean="0"/>
              <a:t>Тим за заштиту ученика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9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599" cy="4449763"/>
          </a:xfrm>
        </p:spPr>
        <p:txBody>
          <a:bodyPr>
            <a:norm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sr-Cyrl-RS" b="1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Дете има своја права која су у складу са обавезама и одговорностима. </a:t>
            </a:r>
            <a:r>
              <a:rPr lang="sr-Cyrl-RS" b="1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Права и обавезе, односно одговорности иду заједно. </a:t>
            </a:r>
            <a:endParaRPr lang="sr-Cyrl-R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sr-Cyrl-RS" b="1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Поштујемо различитости, негујемо </a:t>
            </a:r>
            <a:r>
              <a:rPr lang="sr-Cyrl-RS" b="1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хуманост и </a:t>
            </a:r>
            <a:r>
              <a:rPr lang="sr-Cyrl-RS" b="1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толеранцију  </a:t>
            </a:r>
            <a:r>
              <a:rPr lang="sr-Cyrl-RS" b="1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насупрот насиљу и дискриминацији.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sr-Cyrl-RS" b="1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Поштујемо </a:t>
            </a:r>
            <a:r>
              <a:rPr lang="sr-Cyrl-RS" b="1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правила </a:t>
            </a:r>
            <a:r>
              <a:rPr lang="sr-Cyrl-RS" b="1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понашања</a:t>
            </a:r>
            <a:r>
              <a:rPr lang="sr-Cyrl-RS" b="1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r-Cyrl-RS" b="1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у школи. </a:t>
            </a:r>
            <a:endParaRPr lang="sr-Cyrl-R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sr-Cyrl-RS" b="1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Одговорни смо за своје </a:t>
            </a:r>
            <a:r>
              <a:rPr lang="sr-Cyrl-RS" b="1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за </a:t>
            </a:r>
            <a:r>
              <a:rPr lang="sr-Cyrl-RS" b="1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поступке.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sr-Cyrl-RS" b="1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Учимо да будемо позитиван пример у друштвеној заједници.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200" dirty="0">
                <a:solidFill>
                  <a:srgbClr val="EBEBEB"/>
                </a:solidFill>
                <a:latin typeface="Century Gothic"/>
              </a:rPr>
              <a:t>Да закључимо...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6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89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dirty="0">
                <a:latin typeface="Times New Roman"/>
                <a:ea typeface="Calibri"/>
                <a:cs typeface="Times New Roman"/>
              </a:rPr>
              <a:t>Сви ученици морају да поштују </a:t>
            </a:r>
            <a:r>
              <a:rPr lang="sr-Cyrl-RS" b="1" dirty="0">
                <a:latin typeface="Times New Roman"/>
                <a:ea typeface="Calibri"/>
                <a:cs typeface="Times New Roman"/>
              </a:rPr>
              <a:t>правила понашања</a:t>
            </a:r>
            <a:r>
              <a:rPr lang="sr-Cyrl-RS" dirty="0">
                <a:latin typeface="Times New Roman"/>
                <a:ea typeface="Calibri"/>
                <a:cs typeface="Times New Roman"/>
              </a:rPr>
              <a:t> које школа прописује.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dirty="0">
                <a:latin typeface="Times New Roman"/>
                <a:ea typeface="Calibri"/>
                <a:cs typeface="Times New Roman"/>
              </a:rPr>
              <a:t>У остваривању својих права и обавеза ученик не сме да угрожава друге у остваривању њихових права и обавеза.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Поштовање правила понашања у школи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2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799" cy="51816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632075" algn="l"/>
              </a:tabLst>
            </a:pPr>
            <a:r>
              <a:rPr lang="sr-Cyrl-RS" sz="2100" b="1" dirty="0" smtClean="0">
                <a:latin typeface="Times New Roman"/>
                <a:ea typeface="Calibri"/>
                <a:cs typeface="Times New Roman"/>
              </a:rPr>
              <a:t>Обавезе </a:t>
            </a:r>
            <a:r>
              <a:rPr lang="sr-Cyrl-RS" sz="2100" b="1" dirty="0">
                <a:latin typeface="Times New Roman"/>
                <a:ea typeface="Calibri"/>
                <a:cs typeface="Times New Roman"/>
              </a:rPr>
              <a:t>ученика су да:</a:t>
            </a:r>
            <a:endParaRPr lang="en-US" sz="21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632075" algn="l"/>
              </a:tabLst>
            </a:pPr>
            <a:r>
              <a:rPr lang="sr-Cyrl-RS" sz="2100" b="1" dirty="0">
                <a:latin typeface="Times New Roman"/>
                <a:ea typeface="Calibri"/>
                <a:cs typeface="Times New Roman"/>
              </a:rPr>
              <a:t>редовно похађа наставу и извршава школске обавезе</a:t>
            </a:r>
            <a:r>
              <a:rPr lang="sr-Cyrl-RS" sz="2100" dirty="0">
                <a:latin typeface="Times New Roman"/>
                <a:ea typeface="Calibri"/>
                <a:cs typeface="Times New Roman"/>
              </a:rPr>
              <a:t>;</a:t>
            </a:r>
            <a:endParaRPr lang="en-US" sz="21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632075" algn="l"/>
              </a:tabLst>
            </a:pPr>
            <a:r>
              <a:rPr lang="sr-Cyrl-RS" sz="2100" dirty="0">
                <a:latin typeface="Times New Roman"/>
                <a:ea typeface="Calibri"/>
                <a:cs typeface="Times New Roman"/>
              </a:rPr>
              <a:t>поштује </a:t>
            </a:r>
            <a:r>
              <a:rPr lang="sr-Cyrl-RS" sz="2100" b="1" dirty="0">
                <a:latin typeface="Times New Roman"/>
                <a:ea typeface="Calibri"/>
                <a:cs typeface="Times New Roman"/>
              </a:rPr>
              <a:t>правила понашања </a:t>
            </a:r>
            <a:r>
              <a:rPr lang="sr-Cyrl-RS" sz="2100" dirty="0">
                <a:latin typeface="Times New Roman"/>
                <a:ea typeface="Calibri"/>
                <a:cs typeface="Times New Roman"/>
              </a:rPr>
              <a:t>у </a:t>
            </a:r>
            <a:r>
              <a:rPr lang="sr-Cyrl-RS" sz="2100" dirty="0" smtClean="0">
                <a:latin typeface="Times New Roman"/>
                <a:ea typeface="Calibri"/>
                <a:cs typeface="Times New Roman"/>
              </a:rPr>
              <a:t>школи;</a:t>
            </a:r>
            <a:endParaRPr lang="en-US" sz="21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632075" algn="l"/>
              </a:tabLst>
            </a:pPr>
            <a:r>
              <a:rPr lang="sr-Cyrl-RS" sz="2100" b="1" dirty="0">
                <a:latin typeface="Times New Roman"/>
                <a:ea typeface="Calibri"/>
                <a:cs typeface="Times New Roman"/>
              </a:rPr>
              <a:t>ради на усвајању знања</a:t>
            </a:r>
            <a:r>
              <a:rPr lang="sr-Cyrl-RS" sz="2100" dirty="0">
                <a:latin typeface="Times New Roman"/>
                <a:ea typeface="Calibri"/>
                <a:cs typeface="Times New Roman"/>
              </a:rPr>
              <a:t>, вештина и </a:t>
            </a:r>
            <a:r>
              <a:rPr lang="sr-Cyrl-RS" sz="2100" dirty="0" smtClean="0">
                <a:latin typeface="Times New Roman"/>
                <a:ea typeface="Calibri"/>
                <a:cs typeface="Times New Roman"/>
              </a:rPr>
              <a:t>ставова, </a:t>
            </a:r>
            <a:r>
              <a:rPr lang="sr-Cyrl-RS" sz="2100" dirty="0">
                <a:latin typeface="Times New Roman"/>
                <a:ea typeface="Calibri"/>
                <a:cs typeface="Times New Roman"/>
              </a:rPr>
              <a:t>прати сопствени напредак и извештава о томе наставнике и </a:t>
            </a:r>
            <a:r>
              <a:rPr lang="sr-Cyrl-RS" sz="2100" dirty="0" smtClean="0">
                <a:latin typeface="Times New Roman"/>
                <a:ea typeface="Calibri"/>
                <a:cs typeface="Times New Roman"/>
              </a:rPr>
              <a:t>родитеље;</a:t>
            </a:r>
            <a:endParaRPr lang="en-US" sz="21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632075" algn="l"/>
              </a:tabLst>
            </a:pPr>
            <a:r>
              <a:rPr lang="sr-Cyrl-RS" sz="2100" b="1" dirty="0">
                <a:latin typeface="Times New Roman"/>
                <a:ea typeface="Calibri"/>
                <a:cs typeface="Times New Roman"/>
              </a:rPr>
              <a:t>не омета извођење наставе и не напушта час без претходног одобрења наставника;</a:t>
            </a:r>
            <a:endParaRPr lang="en-US" sz="2100" b="1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632075" algn="l"/>
              </a:tabLst>
            </a:pPr>
            <a:r>
              <a:rPr lang="sr-Cyrl-RS" sz="2100" b="1" dirty="0">
                <a:latin typeface="Times New Roman"/>
                <a:ea typeface="Calibri"/>
                <a:cs typeface="Times New Roman"/>
              </a:rPr>
              <a:t>поштује личност других ученика, наставника и осталих запослених у школи;</a:t>
            </a:r>
            <a:endParaRPr lang="en-US" sz="2100" b="1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632075" algn="l"/>
              </a:tabLst>
            </a:pPr>
            <a:r>
              <a:rPr lang="sr-Cyrl-RS" sz="2100" b="1" dirty="0">
                <a:latin typeface="Times New Roman"/>
                <a:ea typeface="Calibri"/>
                <a:cs typeface="Times New Roman"/>
              </a:rPr>
              <a:t>чува имовину школе и чистоћу </a:t>
            </a:r>
            <a:r>
              <a:rPr lang="sr-Cyrl-RS" sz="2100" dirty="0">
                <a:latin typeface="Times New Roman"/>
                <a:ea typeface="Calibri"/>
                <a:cs typeface="Times New Roman"/>
              </a:rPr>
              <a:t>и естетски изглед школских просторија;</a:t>
            </a:r>
            <a:endParaRPr lang="en-US" sz="21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2632075" algn="l"/>
              </a:tabLst>
            </a:pPr>
            <a:r>
              <a:rPr lang="sr-Cyrl-RS" sz="2100" dirty="0">
                <a:latin typeface="Times New Roman"/>
                <a:ea typeface="Calibri"/>
                <a:cs typeface="Times New Roman"/>
              </a:rPr>
              <a:t>стара се о </a:t>
            </a:r>
            <a:r>
              <a:rPr lang="sr-Cyrl-RS" sz="2100" b="1" dirty="0">
                <a:latin typeface="Times New Roman"/>
                <a:ea typeface="Calibri"/>
                <a:cs typeface="Times New Roman"/>
              </a:rPr>
              <a:t>очувању животне средине </a:t>
            </a:r>
            <a:r>
              <a:rPr lang="sr-Cyrl-RS" sz="2100" dirty="0">
                <a:latin typeface="Times New Roman"/>
                <a:ea typeface="Calibri"/>
                <a:cs typeface="Times New Roman"/>
              </a:rPr>
              <a:t>и понаша у складу са правилима еколошке етике.</a:t>
            </a:r>
            <a:endParaRPr lang="en-US" sz="21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905256"/>
          </a:xfrm>
        </p:spPr>
        <p:txBody>
          <a:bodyPr>
            <a:normAutofit fontScale="90000"/>
          </a:bodyPr>
          <a:lstStyle/>
          <a:p>
            <a:pPr lvl="0" indent="-27432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305685" algn="l"/>
              </a:tabLst>
            </a:pPr>
            <a:r>
              <a:rPr lang="sr-Cyrl-RS" sz="3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ОБАВЕЗЕ УЧЕНИКА</a:t>
            </a:r>
            <a:r>
              <a:rPr lang="en-US" sz="36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36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</a:br>
            <a:r>
              <a:rPr lang="sr-Cyrl-RS" sz="3600" b="1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Члан 3.</a:t>
            </a:r>
            <a:r>
              <a:rPr lang="en-US" sz="13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13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 fontScale="55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154555" algn="l"/>
              </a:tabLst>
            </a:pPr>
            <a:r>
              <a:rPr lang="sr-Cyrl-RS" sz="3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неоправдано изостајање са наставе </a:t>
            </a:r>
            <a:r>
              <a:rPr lang="sr-Cyrl-RS" sz="3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RS" sz="3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до 8 часова у току школске године,</a:t>
            </a:r>
            <a:endParaRPr lang="en-US" sz="3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154555" algn="l"/>
              </a:tabLst>
            </a:pPr>
            <a:r>
              <a:rPr lang="sr-Cyrl-RS" sz="3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ометање рада у одељењу,</a:t>
            </a:r>
            <a:endParaRPr lang="en-US" sz="3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154555" algn="l"/>
              </a:tabLst>
            </a:pPr>
            <a:r>
              <a:rPr lang="sr-Cyrl-RS" sz="3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недолично понашање према другим ученицима, наставницима, стручним сарадницима и другим запосленим у школи,</a:t>
            </a:r>
            <a:endParaRPr lang="en-US" sz="3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154555" algn="l"/>
              </a:tabLst>
            </a:pPr>
            <a:r>
              <a:rPr lang="sr-Cyrl-RS" sz="3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изазивање нереда у просторијама школе и школском дворишту, </a:t>
            </a:r>
            <a:endParaRPr lang="en-US" sz="3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154555" algn="l"/>
              </a:tabLst>
            </a:pPr>
            <a:r>
              <a:rPr lang="sr-Cyrl-RS" sz="3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непоштовање одлука надлежних органа школе,</a:t>
            </a:r>
            <a:endParaRPr lang="en-US" sz="3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154555" algn="l"/>
              </a:tabLst>
            </a:pPr>
            <a:r>
              <a:rPr lang="sr-Cyrl-RS" sz="3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необавештавање родитеља о резултатима учења и владања и непреношење порука одељенског старешине, других наставника и стручних сарадника,</a:t>
            </a:r>
            <a:endParaRPr lang="en-US" sz="3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154555" algn="l"/>
              </a:tabLst>
            </a:pPr>
            <a:r>
              <a:rPr lang="sr-Cyrl-RS" sz="3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оштећење школске зграде, просторија, инвентара, инсталација и прибора запослених у школи, </a:t>
            </a:r>
            <a:endParaRPr lang="en-US" sz="3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154555" algn="l"/>
              </a:tabLst>
            </a:pPr>
            <a:r>
              <a:rPr lang="sr-Cyrl-RS" sz="3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оштећење или уништење личних ствари и прибора других ученика, наставника и других запослених у школи, </a:t>
            </a:r>
            <a:endParaRPr lang="en-US" sz="3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154555" algn="l"/>
              </a:tabLst>
            </a:pPr>
            <a:r>
              <a:rPr lang="sr-Cyrl-RS" sz="3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неоправдано закашњавање на редовну наставу и друге облике образовно-васпитног рада,</a:t>
            </a:r>
            <a:endParaRPr lang="en-US" sz="3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2154555" algn="l"/>
              </a:tabLst>
            </a:pPr>
            <a:r>
              <a:rPr lang="sr-Cyrl-RS" sz="3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нарушавање естетског изгледа школе и школског дворишта.</a:t>
            </a:r>
            <a:endParaRPr lang="en-US" sz="3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 fontScale="90000"/>
          </a:bodyPr>
          <a:lstStyle/>
          <a:p>
            <a:r>
              <a:rPr lang="sr-Cyrl-RS" b="1" dirty="0">
                <a:solidFill>
                  <a:schemeClr val="tx1"/>
                </a:solidFill>
                <a:latin typeface="Times New Roman"/>
                <a:ea typeface="Calibri"/>
              </a:rPr>
              <a:t>Лакше повреде обавеза ученика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610599" cy="4373563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 опомена;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 укор одељењског старешине;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3) укор одељењског већа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Васпитне мере изричу се ученику без вођења дисциплинског поступка, у школској години у којој је учињена повреда обавезе.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Опомену и укор одељењског 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старешине (врло добро 4 владање)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изриче одељењски старешина, а 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Укор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одељењског 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већа (добар 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изриче - 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Одељењско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веће,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основу изјашњавања наставника који остварују наставу у одељењу ученика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Са учеником се реализује 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појачани васпитни рад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</a:rPr>
              <a:t>За лакшу повреду обавезе ученика могу се изрећи васпитне мере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600200"/>
            <a:ext cx="8686800" cy="49530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Теже повреде обавеза ученика су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уништење, оштећење, скривање, изношење, преправка или дописивање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података у евиденцији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коју води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школа;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преправка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</a:rPr>
              <a:t>или дописивање података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у јавној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исправи;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</a:rPr>
              <a:t>уништење или крађа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имовине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школе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поседовање, помагање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давање другом ученику и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употреба психоактивних супстанци, односно алкохола, дрога и никотинских производа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sr-Cyrl-R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sr-Cyrl-RS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ношење  </a:t>
            </a:r>
            <a:r>
              <a:rPr lang="sr-Cyrl-RS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оружја, пиротехничког средства</a:t>
            </a:r>
            <a:r>
              <a:rPr lang="sr-Cyrl-RS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или другог предмета којим може да угрози или повреди друго лице;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sr-Cyrl-RS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sr-Cyrl-R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sr-Cyrl-R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Теже повреде обавезе ученика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799" cy="4678363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6) понашање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</a:rPr>
              <a:t>ученика којим угрожава властиту безбедност или безбедност других ученика, наставника и запослених у 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школи;</a:t>
            </a:r>
          </a:p>
          <a:p>
            <a:r>
              <a:rPr lang="sr-Cyrl-RS" b="1" dirty="0" smtClean="0">
                <a:solidFill>
                  <a:srgbClr val="000000"/>
                </a:solidFill>
                <a:latin typeface="Times New Roman"/>
              </a:rPr>
              <a:t>7)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</a:rPr>
              <a:t>употреба мобилног телефона, електронског уређаја и другог средства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 у сврхе којима се угрожавају права других или у сврхе преваре у поступку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оцењивања;</a:t>
            </a:r>
          </a:p>
          <a:p>
            <a:r>
              <a:rPr lang="sr-Cyrl-RS" dirty="0" smtClean="0">
                <a:solidFill>
                  <a:srgbClr val="000000"/>
                </a:solidFill>
                <a:latin typeface="Times New Roman"/>
              </a:rPr>
              <a:t>8)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</a:rPr>
              <a:t>неоправдано изостајање са наставе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 и других облика образовно- васпитног рада више од 25 часова у току школске </a:t>
            </a:r>
            <a:r>
              <a:rPr lang="sr-Cyrl-RS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године;</a:t>
            </a:r>
          </a:p>
          <a:p>
            <a:r>
              <a:rPr lang="sr-Cyrl-RS" dirty="0" smtClean="0">
                <a:solidFill>
                  <a:srgbClr val="000000"/>
                </a:solidFill>
                <a:latin typeface="Times New Roman"/>
              </a:rPr>
              <a:t>9)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</a:rPr>
              <a:t>учестало чињење лакших повреда обавеза у току школске године, </a:t>
            </a:r>
            <a:r>
              <a:rPr lang="sr-Cyrl-RS" dirty="0">
                <a:solidFill>
                  <a:srgbClr val="000000"/>
                </a:solidFill>
                <a:latin typeface="Times New Roman"/>
                <a:ea typeface="Times New Roman"/>
              </a:rPr>
              <a:t>под условом да су предузете неопходне мере </a:t>
            </a:r>
            <a:r>
              <a:rPr lang="sr-Cyrl-RS" b="1" dirty="0">
                <a:solidFill>
                  <a:srgbClr val="000000"/>
                </a:solidFill>
                <a:latin typeface="Times New Roman"/>
                <a:ea typeface="Times New Roman"/>
              </a:rPr>
              <a:t>– појачан васпитни рад на активностима ради корекције понашања </a:t>
            </a:r>
            <a:r>
              <a:rPr lang="sr-Cyrl-R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ученика.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Теже повреде обавезе ученика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5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599" cy="4449763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2496820" algn="l"/>
              </a:tabLst>
            </a:pPr>
            <a:r>
              <a:rPr lang="sr-Cyrl-RS" b="1" dirty="0">
                <a:latin typeface="Times New Roman"/>
                <a:ea typeface="Calibri"/>
                <a:cs typeface="Times New Roman"/>
              </a:rPr>
              <a:t>За тежу повреду обавезе ученику се изриче васпитно- дисциплинска мера: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496820" algn="l"/>
              </a:tabLst>
            </a:pPr>
            <a:r>
              <a:rPr lang="sr-Cyrl-RS" dirty="0">
                <a:latin typeface="Times New Roman"/>
                <a:ea typeface="Calibri"/>
                <a:cs typeface="Times New Roman"/>
              </a:rPr>
              <a:t>укор директора </a:t>
            </a:r>
            <a:r>
              <a:rPr lang="sr-Cyrl-RS" dirty="0" smtClean="0">
                <a:latin typeface="Times New Roman"/>
                <a:ea typeface="Calibri"/>
                <a:cs typeface="Times New Roman"/>
              </a:rPr>
              <a:t>(довољан 2)</a:t>
            </a:r>
            <a:endParaRPr lang="sr-Cyrl-RS" dirty="0">
              <a:latin typeface="Times New Roman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2496820" algn="l"/>
              </a:tabLst>
            </a:pPr>
            <a:r>
              <a:rPr lang="sr-Cyrl-RS" dirty="0" smtClean="0">
                <a:latin typeface="Times New Roman"/>
                <a:ea typeface="Calibri"/>
                <a:cs typeface="Times New Roman"/>
              </a:rPr>
              <a:t>укор </a:t>
            </a:r>
            <a:r>
              <a:rPr lang="sr-Cyrl-RS" dirty="0">
                <a:latin typeface="Times New Roman"/>
                <a:ea typeface="Calibri"/>
                <a:cs typeface="Times New Roman"/>
              </a:rPr>
              <a:t>наставничког </a:t>
            </a:r>
            <a:r>
              <a:rPr lang="sr-Cyrl-RS" dirty="0" smtClean="0">
                <a:latin typeface="Times New Roman"/>
                <a:ea typeface="Calibri"/>
                <a:cs typeface="Times New Roman"/>
              </a:rPr>
              <a:t>већа (недовољан 1)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2496820" algn="l"/>
              </a:tabLst>
            </a:pPr>
            <a:r>
              <a:rPr lang="sr-Cyrl-RS" dirty="0">
                <a:latin typeface="Times New Roman"/>
                <a:ea typeface="Calibri"/>
                <a:cs typeface="Times New Roman"/>
              </a:rPr>
              <a:t>искључење ученика из </a:t>
            </a:r>
            <a:r>
              <a:rPr lang="sr-Cyrl-RS" dirty="0" smtClean="0">
                <a:latin typeface="Times New Roman"/>
                <a:ea typeface="Calibri"/>
                <a:cs typeface="Times New Roman"/>
              </a:rPr>
              <a:t>школе, уколико </a:t>
            </a:r>
            <a:r>
              <a:rPr lang="sr-Cyrl-RS" dirty="0">
                <a:latin typeface="Times New Roman"/>
                <a:ea typeface="Calibri"/>
                <a:cs typeface="Times New Roman"/>
              </a:rPr>
              <a:t>друге изречене мере и активности не доводе до побољшања у понашању </a:t>
            </a:r>
            <a:endParaRPr lang="sr-Cyrl-RS" dirty="0" smtClean="0">
              <a:latin typeface="Times New Roman"/>
              <a:ea typeface="Calibri"/>
              <a:cs typeface="Times New Roman"/>
            </a:endParaRPr>
          </a:p>
          <a:p>
            <a:pPr marL="0" marR="0" lvl="0" indent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496820" algn="l"/>
              </a:tabLst>
            </a:pPr>
            <a:r>
              <a:rPr lang="sr-Cyrl-RS" dirty="0" smtClean="0">
                <a:latin typeface="Times New Roman"/>
                <a:ea typeface="Calibri"/>
                <a:cs typeface="Times New Roman"/>
              </a:rPr>
              <a:t>Васпитно-дисциплинска мера изриче се након спроведеног ВАСПИТНО-ДИСЦИПЛИНСКОГ ПОСТУПКА и </a:t>
            </a:r>
            <a:r>
              <a:rPr lang="sr-Cyrl-RS" b="1" dirty="0" smtClean="0">
                <a:latin typeface="Times New Roman"/>
                <a:ea typeface="Calibri"/>
              </a:rPr>
              <a:t>утиче </a:t>
            </a:r>
            <a:r>
              <a:rPr lang="sr-Cyrl-RS" b="1" dirty="0">
                <a:latin typeface="Times New Roman"/>
                <a:ea typeface="Calibri"/>
              </a:rPr>
              <a:t>на оцену из владања у току полугодишта и на закључну оцену из </a:t>
            </a:r>
            <a:r>
              <a:rPr lang="sr-Cyrl-RS" b="1" dirty="0" smtClean="0">
                <a:latin typeface="Times New Roman"/>
                <a:ea typeface="Calibri"/>
              </a:rPr>
              <a:t>владања</a:t>
            </a:r>
            <a:r>
              <a:rPr lang="sr-Cyrl-RS" dirty="0" smtClean="0">
                <a:latin typeface="Times New Roman"/>
                <a:ea typeface="Calibri"/>
              </a:rPr>
              <a:t>. </a:t>
            </a:r>
            <a:endParaRPr lang="sr-Cyrl-RS" dirty="0" smtClean="0">
              <a:latin typeface="Times New Roman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2496820" algn="l"/>
              </a:tabLst>
            </a:pP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Васпитно-дисциплинске мере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38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969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Обавезе и одговорности ученика</vt:lpstr>
      <vt:lpstr>PowerPoint Presentation</vt:lpstr>
      <vt:lpstr>Поштовање правила понашања у школи</vt:lpstr>
      <vt:lpstr>ОБАВЕЗЕ УЧЕНИКА Члан 3. </vt:lpstr>
      <vt:lpstr>Лакше повреде обавеза ученика </vt:lpstr>
      <vt:lpstr>За лакшу повреду обавезе ученика могу се изрећи васпитне мере</vt:lpstr>
      <vt:lpstr>Теже повреде обавезе ученика</vt:lpstr>
      <vt:lpstr>Теже повреде обавезе ученика</vt:lpstr>
      <vt:lpstr>Васпитно-дисциплинске мере</vt:lpstr>
      <vt:lpstr>ПОВРЕДЕ ЗАБРАНЕ УЧЕНИКА</vt:lpstr>
      <vt:lpstr>Забрана дискриминације</vt:lpstr>
      <vt:lpstr>Забрана насиља, злостављања и занемаривања</vt:lpstr>
      <vt:lpstr>Забрана понашања које вређа углед, част или достојанство </vt:lpstr>
      <vt:lpstr> З а ш т и т а  од насиља, дискриминације, злостављања и занемаривања</vt:lpstr>
      <vt:lpstr>ВАСПИТНО-ДИСЦИПЛИНСКЕ МЕРЕ</vt:lpstr>
      <vt:lpstr>Оцена из владања </vt:lpstr>
      <vt:lpstr>Тим за заштиту ученика </vt:lpstr>
      <vt:lpstr>Да закључимо...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13</cp:revision>
  <dcterms:created xsi:type="dcterms:W3CDTF">2025-10-06T16:59:59Z</dcterms:created>
  <dcterms:modified xsi:type="dcterms:W3CDTF">2025-10-06T18:43:35Z</dcterms:modified>
</cp:coreProperties>
</file>