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</p:sldMasterIdLst>
  <p:sldIdLst>
    <p:sldId id="256" r:id="rId9"/>
    <p:sldId id="257" r:id="rId10"/>
    <p:sldId id="271" r:id="rId11"/>
    <p:sldId id="272" r:id="rId12"/>
    <p:sldId id="273" r:id="rId13"/>
    <p:sldId id="258" r:id="rId14"/>
    <p:sldId id="259" r:id="rId15"/>
    <p:sldId id="260" r:id="rId16"/>
    <p:sldId id="261" r:id="rId17"/>
    <p:sldId id="269" r:id="rId18"/>
    <p:sldId id="262" r:id="rId19"/>
    <p:sldId id="263" r:id="rId20"/>
    <p:sldId id="264" r:id="rId21"/>
    <p:sldId id="265" r:id="rId22"/>
    <p:sldId id="270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2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68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4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75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12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16462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96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6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37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7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36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52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33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68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68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8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60887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4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0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94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2790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6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42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4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7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9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7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87713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0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4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66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95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53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505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84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8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0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94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02533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86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15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8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00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860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4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3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47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40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54038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88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47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0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82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22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02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512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03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56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2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258824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65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9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58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6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67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44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90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4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33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61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2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1796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178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14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53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8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81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1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68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94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749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8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7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6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40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8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40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96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13F604-1855-4448-827F-9D29974745E5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10/19/2025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F5CA0-29A9-4C89-B725-C3E66C0A2E1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6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90600"/>
            <a:ext cx="8458200" cy="5085187"/>
          </a:xfrm>
        </p:spPr>
        <p:txBody>
          <a:bodyPr>
            <a:normAutofit/>
          </a:bodyPr>
          <a:lstStyle/>
          <a:p>
            <a:pPr algn="ctr"/>
            <a:r>
              <a:rPr lang="sr-Cyrl-RS" sz="4000" b="1" dirty="0" smtClean="0"/>
              <a:t>Водич </a:t>
            </a:r>
            <a:br>
              <a:rPr lang="sr-Cyrl-RS" sz="4000" b="1" dirty="0" smtClean="0"/>
            </a:br>
            <a:r>
              <a:rPr lang="sr-Cyrl-RS" sz="4000" b="1" dirty="0" smtClean="0"/>
              <a:t>за примену ревидираних индикатора </a:t>
            </a:r>
            <a:br>
              <a:rPr lang="sr-Cyrl-RS" sz="4000" b="1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ЗА ПРЕЛИМИНАРНУ ИДЕНТИФИКАЦИЈУ УЧЕНИКА КОЈИ СУ ПОТЕНЦИЈАЛНЕ ЖРТВЕ ТРГОВИНЕ </a:t>
            </a:r>
            <a:r>
              <a:rPr lang="sr-Cyrl-RS" smtClean="0"/>
              <a:t>ЉУДИМА </a:t>
            </a:r>
            <a:br>
              <a:rPr lang="sr-Cyrl-RS" smtClean="0"/>
            </a:br>
            <a:r>
              <a:rPr lang="sr-Cyrl-RS" smtClean="0"/>
              <a:t>(2022)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8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143000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Улога школе у прелиминарној идентификацији ученика који су потенцијалне жртве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708525"/>
          </a:xfrm>
        </p:spPr>
        <p:txBody>
          <a:bodyPr>
            <a:normAutofit fontScale="92500" lnSpcReduction="20000"/>
          </a:bodyPr>
          <a:lstStyle/>
          <a:p>
            <a:r>
              <a:rPr lang="sr-Cyrl-RS" b="1" dirty="0" smtClean="0"/>
              <a:t>Прелиминарна идентификација </a:t>
            </a:r>
            <a:r>
              <a:rPr lang="sr-Cyrl-RS" dirty="0" smtClean="0"/>
              <a:t>омогућава покретање </a:t>
            </a:r>
            <a:r>
              <a:rPr lang="sr-Cyrl-RS" b="1" dirty="0" smtClean="0"/>
              <a:t>поступка формалне идентификације </a:t>
            </a:r>
            <a:r>
              <a:rPr lang="sr-Cyrl-RS" dirty="0" smtClean="0"/>
              <a:t>коју врши </a:t>
            </a:r>
            <a:r>
              <a:rPr lang="sr-Cyrl-RS" b="1" dirty="0" smtClean="0"/>
              <a:t>Центар за заштиту жртава трговине људима. </a:t>
            </a:r>
          </a:p>
          <a:p>
            <a:r>
              <a:rPr lang="sr-Cyrl-RS" dirty="0" smtClean="0"/>
              <a:t>Уколико постоји сумња или сазнање, школа је дужна да реагује у складу са </a:t>
            </a:r>
            <a:r>
              <a:rPr lang="sr-Cyrl-RS" b="1" i="1" dirty="0" smtClean="0"/>
              <a:t>Правилником о протоколу поступања у установи у одговору на насиље, злостављање и занемаривање.  </a:t>
            </a:r>
          </a:p>
          <a:p>
            <a:r>
              <a:rPr lang="sr-Cyrl-RS" dirty="0" smtClean="0"/>
              <a:t>Приликом процењивања ситуације важно је применити </a:t>
            </a:r>
            <a:r>
              <a:rPr lang="sr-Cyrl-RS" b="1" dirty="0" smtClean="0"/>
              <a:t>листу индикатора </a:t>
            </a:r>
            <a:r>
              <a:rPr lang="sr-Cyrl-RS" dirty="0" smtClean="0"/>
              <a:t>ради предузимања даљих активности.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69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 Н Д И К А Т О Р 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  <a:solidFill>
            <a:schemeClr val="bg2">
              <a:lumMod val="9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Индикатори за прелиминарну идентификацију жртава трговине људима за систем образовања </a:t>
            </a:r>
            <a:r>
              <a:rPr lang="sr-Cyrl-RS" b="1" dirty="0" smtClean="0"/>
              <a:t>могу да укажу </a:t>
            </a:r>
            <a:r>
              <a:rPr lang="sr-Cyrl-RS" dirty="0" smtClean="0"/>
              <a:t>на постојање ситуацији или околности које су повезане са феноменом трговине људима. </a:t>
            </a:r>
          </a:p>
          <a:p>
            <a:r>
              <a:rPr lang="sr-Cyrl-RS" dirty="0" smtClean="0"/>
              <a:t>Не постоје карактеристични знаци трговине људима. Већина индикатора може да указује на неки облик насиља. Присуство једног или више индикатора само по себи не мора да указује да је ученик укључен у ланац трговине. </a:t>
            </a:r>
          </a:p>
          <a:p>
            <a:r>
              <a:rPr lang="sr-Cyrl-RS" b="1" dirty="0" smtClean="0"/>
              <a:t>Прелиминарна идентификација се односи на ПРОЦЕНУ ПОСТОЈАЊА РИЗИКА ДА ЈЕ УЧЕНИК ЖРТВА ТРГОВИНЕ, али не подразумева верификацију да је ученик жртва трговине људима.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30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Рангирање индикатора у зависности од интензитета: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sr-Cyrl-RS" b="1" dirty="0" smtClean="0"/>
              <a:t>1. СЛАБИ  ИНДИКАТОРИ </a:t>
            </a:r>
            <a:r>
              <a:rPr lang="sr-Cyrl-RS" dirty="0" smtClean="0"/>
              <a:t>(указују на постојање одређених тешкоћа, проблема у понашању, али не морају нужно да указују на трговину људима); </a:t>
            </a:r>
          </a:p>
          <a:p>
            <a:r>
              <a:rPr lang="sr-Cyrl-RS" b="1" dirty="0" smtClean="0"/>
              <a:t>2. УМЕРЕНИ ИНДИКАТОРИ </a:t>
            </a:r>
            <a:r>
              <a:rPr lang="sr-Cyrl-RS" dirty="0" smtClean="0"/>
              <a:t>(у већој мери указују на трговину људима); </a:t>
            </a:r>
          </a:p>
          <a:p>
            <a:r>
              <a:rPr lang="sr-Cyrl-RS" b="1" dirty="0" smtClean="0"/>
              <a:t>3. ЈАКИ ИНДИКАТОРИ </a:t>
            </a:r>
            <a:r>
              <a:rPr lang="sr-Cyrl-RS" dirty="0" smtClean="0"/>
              <a:t>(у највећој мери указују на трговину људима). </a:t>
            </a:r>
          </a:p>
        </p:txBody>
      </p:sp>
    </p:spTree>
    <p:extLst>
      <p:ext uri="{BB962C8B-B14F-4D97-AF65-F5344CB8AC3E}">
        <p14:creationId xmlns:p14="http://schemas.microsoft.com/office/powerpoint/2010/main" val="194645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Индикатори су груписани у области: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sr-Cyrl-RS" b="1" dirty="0" smtClean="0"/>
              <a:t>1. понашање ученика</a:t>
            </a:r>
          </a:p>
          <a:p>
            <a:pPr marL="0" indent="0">
              <a:buNone/>
            </a:pPr>
            <a:r>
              <a:rPr lang="sr-Cyrl-RS" b="1" dirty="0" smtClean="0"/>
              <a:t>2. комуникација ученика и однос са другима</a:t>
            </a:r>
          </a:p>
          <a:p>
            <a:pPr marL="0" indent="0">
              <a:buNone/>
            </a:pPr>
            <a:r>
              <a:rPr lang="sr-Cyrl-RS" b="1" dirty="0" smtClean="0"/>
              <a:t>3. физички изглед ученика и начин облачења</a:t>
            </a:r>
          </a:p>
          <a:p>
            <a:pPr marL="0" indent="0">
              <a:buNone/>
            </a:pPr>
            <a:r>
              <a:rPr lang="sr-Cyrl-RS" b="1" dirty="0" smtClean="0"/>
              <a:t>4. </a:t>
            </a:r>
            <a:r>
              <a:rPr lang="sr-Cyrl-RS" b="1" dirty="0"/>
              <a:t>з</a:t>
            </a:r>
            <a:r>
              <a:rPr lang="sr-Cyrl-RS" b="1" dirty="0" smtClean="0"/>
              <a:t>дравље ученика</a:t>
            </a:r>
          </a:p>
          <a:p>
            <a:pPr marL="0" indent="0">
              <a:buNone/>
            </a:pPr>
            <a:r>
              <a:rPr lang="sr-Cyrl-RS" b="1" dirty="0" smtClean="0"/>
              <a:t>5. породица и услови живота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375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3200" dirty="0" smtClean="0"/>
              <a:t>Поступање установе – примена индикатора: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sr-Cyrl-RS" sz="2800" dirty="0" smtClean="0"/>
              <a:t>Уколико је идентификован </a:t>
            </a:r>
            <a:r>
              <a:rPr lang="sr-Cyrl-RS" sz="2800" b="1" dirty="0" smtClean="0"/>
              <a:t>мањи број слабих индикатора </a:t>
            </a:r>
            <a:r>
              <a:rPr lang="sr-Cyrl-RS" sz="2800" dirty="0" smtClean="0"/>
              <a:t>у односу на целокупну листу, потребно је праћење и предузимање мера у оквиру установе. </a:t>
            </a:r>
          </a:p>
          <a:p>
            <a:pPr>
              <a:buFont typeface="Wingdings" pitchFamily="2" charset="2"/>
              <a:buChar char="Ø"/>
            </a:pPr>
            <a:r>
              <a:rPr lang="sr-Cyrl-RS" sz="2800" dirty="0" smtClean="0"/>
              <a:t>Уколико се идентификује</a:t>
            </a:r>
            <a:r>
              <a:rPr lang="sr-Cyrl-RS" sz="2800" b="1" dirty="0" smtClean="0"/>
              <a:t> НАЈМАЊЕ ТРИ ИНДИКАТОРА </a:t>
            </a:r>
            <a:r>
              <a:rPr lang="sr-Cyrl-RS" sz="2800" dirty="0" smtClean="0"/>
              <a:t>у односу на целокупну листу, без обзира на област и степен интензитета, потребне су консултације са Центром за заштиту жртава трговине људима.</a:t>
            </a:r>
          </a:p>
        </p:txBody>
      </p:sp>
    </p:spTree>
    <p:extLst>
      <p:ext uri="{BB962C8B-B14F-4D97-AF65-F5344CB8AC3E}">
        <p14:creationId xmlns:p14="http://schemas.microsoft.com/office/powerpoint/2010/main" val="64371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Поступање установе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lvl="0">
              <a:buClr>
                <a:srgbClr val="F0A22E"/>
              </a:buClr>
              <a:buFont typeface="Wingdings" pitchFamily="2" charset="2"/>
              <a:buChar char="Ø"/>
            </a:pPr>
            <a:r>
              <a:rPr lang="sr-Cyrl-RS" sz="2800" dirty="0">
                <a:solidFill>
                  <a:srgbClr val="4E3B30"/>
                </a:solidFill>
              </a:rPr>
              <a:t>Уколико се идентификују </a:t>
            </a:r>
            <a:r>
              <a:rPr lang="sr-Cyrl-RS" sz="2800" b="1" dirty="0">
                <a:solidFill>
                  <a:srgbClr val="4E3B30"/>
                </a:solidFill>
              </a:rPr>
              <a:t>НАЈМАЊЕ ТРИ ИНДИКАТОРА </a:t>
            </a:r>
            <a:r>
              <a:rPr lang="sr-Cyrl-RS" sz="2800" dirty="0">
                <a:solidFill>
                  <a:srgbClr val="4E3B30"/>
                </a:solidFill>
              </a:rPr>
              <a:t>у односу на целокупну листу, од којих је </a:t>
            </a:r>
            <a:r>
              <a:rPr lang="sr-Cyrl-RS" sz="2800" b="1" dirty="0">
                <a:solidFill>
                  <a:srgbClr val="4E3B30"/>
                </a:solidFill>
              </a:rPr>
              <a:t>ЈЕДАН ЈАК ИНДИКАТОР</a:t>
            </a:r>
            <a:r>
              <a:rPr lang="sr-Cyrl-RS" sz="2800" dirty="0">
                <a:solidFill>
                  <a:srgbClr val="4E3B30"/>
                </a:solidFill>
              </a:rPr>
              <a:t>, потребно је да установа </a:t>
            </a:r>
            <a:r>
              <a:rPr lang="sr-Cyrl-RS" sz="2800" dirty="0" smtClean="0">
                <a:solidFill>
                  <a:srgbClr val="4E3B30"/>
                </a:solidFill>
              </a:rPr>
              <a:t>најпре обавести </a:t>
            </a:r>
            <a:r>
              <a:rPr lang="sr-Cyrl-RS" sz="2800" b="1" dirty="0">
                <a:solidFill>
                  <a:srgbClr val="4E3B30"/>
                </a:solidFill>
              </a:rPr>
              <a:t>Центар</a:t>
            </a:r>
            <a:r>
              <a:rPr lang="sr-Cyrl-RS" sz="2800" dirty="0">
                <a:solidFill>
                  <a:srgbClr val="4E3B30"/>
                </a:solidFill>
              </a:rPr>
              <a:t> </a:t>
            </a:r>
            <a:r>
              <a:rPr lang="sr-Cyrl-RS" sz="2800" b="1" dirty="0">
                <a:solidFill>
                  <a:srgbClr val="4E3B30"/>
                </a:solidFill>
              </a:rPr>
              <a:t>за заштиту жртава трговине људима </a:t>
            </a:r>
            <a:r>
              <a:rPr lang="sr-Cyrl-RS" sz="2800" dirty="0">
                <a:solidFill>
                  <a:srgbClr val="4E3B30"/>
                </a:solidFill>
              </a:rPr>
              <a:t>(који врши формалну идентификацију да ли је ученик жртва трговине људима или није), </a:t>
            </a:r>
            <a:r>
              <a:rPr lang="sr-Cyrl-RS" sz="2800" b="1" dirty="0">
                <a:solidFill>
                  <a:srgbClr val="4E3B30"/>
                </a:solidFill>
              </a:rPr>
              <a:t>Центар за социјални рад </a:t>
            </a:r>
            <a:r>
              <a:rPr lang="sr-Cyrl-RS" sz="2800" dirty="0">
                <a:solidFill>
                  <a:srgbClr val="4E3B30"/>
                </a:solidFill>
              </a:rPr>
              <a:t>и </a:t>
            </a:r>
            <a:r>
              <a:rPr lang="sr-Cyrl-RS" sz="2800" b="1" dirty="0">
                <a:solidFill>
                  <a:srgbClr val="4E3B30"/>
                </a:solidFill>
              </a:rPr>
              <a:t>полицију</a:t>
            </a:r>
            <a:r>
              <a:rPr lang="sr-Cyrl-RS" sz="2800" dirty="0">
                <a:solidFill>
                  <a:srgbClr val="4E3B30"/>
                </a:solidFill>
              </a:rPr>
              <a:t>. О предузетим активностима установа обавештава и надлежну </a:t>
            </a:r>
            <a:r>
              <a:rPr lang="sr-Cyrl-RS" sz="2800" b="1" dirty="0">
                <a:solidFill>
                  <a:srgbClr val="4E3B30"/>
                </a:solidFill>
              </a:rPr>
              <a:t>школску управу. </a:t>
            </a:r>
            <a:endParaRPr lang="en-US" sz="2800" b="1" dirty="0">
              <a:solidFill>
                <a:srgbClr val="4E3B3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9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509"/>
            <a:ext cx="8686800" cy="962891"/>
          </a:xfrm>
        </p:spPr>
        <p:txBody>
          <a:bodyPr/>
          <a:lstStyle/>
          <a:p>
            <a:r>
              <a:rPr lang="sr-Cyrl-RS" dirty="0" smtClean="0"/>
              <a:t>СЛАБИ ИНДИКАТОРИ (1) – све области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r-Cyrl-RS" sz="4400" dirty="0" smtClean="0"/>
              <a:t>- уочава се нагли и неочекивани пад успеха ученика;</a:t>
            </a:r>
          </a:p>
          <a:p>
            <a:pPr marL="0" indent="0">
              <a:buNone/>
            </a:pPr>
            <a:r>
              <a:rPr lang="sr-Cyrl-RS" sz="4400" dirty="0" smtClean="0"/>
              <a:t>- изгледа анксиозно у контакту са вршњацима и наставницима;</a:t>
            </a:r>
          </a:p>
          <a:p>
            <a:pPr marL="0" indent="0">
              <a:buNone/>
            </a:pPr>
            <a:r>
              <a:rPr lang="sr-Cyrl-RS" sz="4400" dirty="0" smtClean="0"/>
              <a:t>- без видљивог разлога, изненада мења успостављен однос према вршњачкој групи; </a:t>
            </a:r>
          </a:p>
          <a:p>
            <a:pPr marL="0" indent="0">
              <a:buNone/>
            </a:pPr>
            <a:r>
              <a:rPr lang="sr-Cyrl-RS" sz="4400" dirty="0" smtClean="0"/>
              <a:t>- плаши се да говори, прави дуге паузе у говору, делује збуњено и уплашено; </a:t>
            </a:r>
          </a:p>
          <a:p>
            <a:pPr marL="0" indent="0">
              <a:buNone/>
            </a:pPr>
            <a:r>
              <a:rPr lang="sr-Cyrl-RS" sz="4400" dirty="0" smtClean="0"/>
              <a:t>- даје опречне, нелогичне информације и непотпуне изјаве; </a:t>
            </a:r>
          </a:p>
          <a:p>
            <a:pPr marL="0" indent="0">
              <a:buNone/>
            </a:pPr>
            <a:r>
              <a:rPr lang="sr-Cyrl-RS" sz="4400" dirty="0" smtClean="0"/>
              <a:t>- не облачи се у складу са временским приликама, или  одаје утисак хигијенски запуштене особе; </a:t>
            </a:r>
          </a:p>
          <a:p>
            <a:pPr marL="0" indent="0">
              <a:buNone/>
            </a:pPr>
            <a:r>
              <a:rPr lang="sr-Cyrl-RS" sz="4400" dirty="0" smtClean="0"/>
              <a:t>- лошег је здравственог стања или неухрањен/а; </a:t>
            </a:r>
          </a:p>
          <a:p>
            <a:pPr marL="0" indent="0">
              <a:buNone/>
            </a:pPr>
            <a:r>
              <a:rPr lang="sr-Cyrl-RS" sz="4400" dirty="0" smtClean="0"/>
              <a:t>- родитељи се непримерено понашају у школи (насилни су према ученицима, запосленим и другим лицима; долазе у школу у алкохолисаном стању, под утицајем психоактивних супстанци...)</a:t>
            </a:r>
          </a:p>
          <a:p>
            <a:pPr marL="0" indent="0">
              <a:buNone/>
            </a:pPr>
            <a:r>
              <a:rPr lang="sr-Cyrl-RS" sz="4400" dirty="0" smtClean="0"/>
              <a:t>- изглед или понашање особе која брине о ученику је неуобичајено или не улива поверење запосленима;</a:t>
            </a:r>
          </a:p>
          <a:p>
            <a:pPr marL="0" indent="0">
              <a:buNone/>
            </a:pPr>
            <a:r>
              <a:rPr lang="sr-Cyrl-RS" sz="4400" dirty="0" smtClean="0"/>
              <a:t>- честе су свађе и сукоби у породици.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70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Умерени индикатори (2) -  понашање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sr-Cyrl-RS" dirty="0" smtClean="0"/>
              <a:t>- ученик изостаје из школе више дана, у време сезонских послова, на почетку и/или крају школске године; </a:t>
            </a:r>
          </a:p>
          <a:p>
            <a:pPr>
              <a:buFontTx/>
              <a:buChar char="-"/>
            </a:pPr>
            <a:r>
              <a:rPr lang="sr-Cyrl-RS" dirty="0" smtClean="0"/>
              <a:t>- изостаје дуже време неоправдано и постоје назнаке за напуштање школе; </a:t>
            </a:r>
          </a:p>
          <a:p>
            <a:pPr>
              <a:buFontTx/>
              <a:buChar char="-"/>
            </a:pPr>
            <a:r>
              <a:rPr lang="sr-Cyrl-RS" dirty="0" smtClean="0"/>
              <a:t>- престаје да показује заинтересованост за завршетак разреда, свеједно му је које оцене има; </a:t>
            </a:r>
          </a:p>
          <a:p>
            <a:pPr>
              <a:buFontTx/>
              <a:buChar char="-"/>
            </a:pPr>
            <a:r>
              <a:rPr lang="sr-Cyrl-RS" dirty="0" smtClean="0"/>
              <a:t>- нови ученик/ца нема основна знања неопходна за праћење наставе која одговара његовом узрасту, претходном школовању и способностима; </a:t>
            </a:r>
          </a:p>
        </p:txBody>
      </p:sp>
    </p:spTree>
    <p:extLst>
      <p:ext uri="{BB962C8B-B14F-4D97-AF65-F5344CB8AC3E}">
        <p14:creationId xmlns:p14="http://schemas.microsoft.com/office/powerpoint/2010/main" val="292881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solidFill>
                  <a:srgbClr val="4E3B30"/>
                </a:solidFill>
              </a:rPr>
              <a:t>Умерени индикатори (2) </a:t>
            </a:r>
            <a:r>
              <a:rPr lang="sr-Cyrl-RS" dirty="0" smtClean="0">
                <a:solidFill>
                  <a:srgbClr val="4E3B30"/>
                </a:solidFill>
              </a:rPr>
              <a:t>–  понашање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- има велике или нагле промене у понашању које се не могу објаснити неком стресном ситуацијом која је школи позната; </a:t>
            </a:r>
          </a:p>
          <a:p>
            <a:r>
              <a:rPr lang="sr-Cyrl-RS" dirty="0" smtClean="0"/>
              <a:t>- престаје да показује интересовање и повлачи се из свих заједничких активности са вршњацима у школи; </a:t>
            </a:r>
          </a:p>
          <a:p>
            <a:r>
              <a:rPr lang="sr-Cyrl-RS" dirty="0" smtClean="0"/>
              <a:t>- избегава физички контакт, тргне се или повлачи када неко покушава да му приђе; </a:t>
            </a:r>
          </a:p>
          <a:p>
            <a:r>
              <a:rPr lang="sr-Cyrl-RS" dirty="0" smtClean="0"/>
              <a:t>- има бурне и неуобичајене реакције (љутња, агресивно понашање) без видљивог разлога; </a:t>
            </a:r>
          </a:p>
          <a:p>
            <a:r>
              <a:rPr lang="sr-Cyrl-RS" dirty="0" smtClean="0"/>
              <a:t>- одбија помоћ и реагује љутњом и бесом када му неко понуди помоћ; </a:t>
            </a:r>
          </a:p>
          <a:p>
            <a:r>
              <a:rPr lang="sr-Cyrl-RS" dirty="0" smtClean="0"/>
              <a:t>- има нападе панике и страха.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7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solidFill>
                  <a:srgbClr val="4E3B30"/>
                </a:solidFill>
              </a:rPr>
              <a:t>Умерени индикатори (2)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>
            <a:normAutofit fontScale="77500" lnSpcReduction="20000"/>
          </a:bodyPr>
          <a:lstStyle/>
          <a:p>
            <a:r>
              <a:rPr lang="sr-Cyrl-RS" dirty="0" smtClean="0"/>
              <a:t>- има профил на друштвеним мрежама изразито сексуалне природе, са провокативним фотографијама (својим или туђим); </a:t>
            </a:r>
          </a:p>
          <a:p>
            <a:r>
              <a:rPr lang="sr-Cyrl-RS" dirty="0" smtClean="0"/>
              <a:t>- школа има сазнање о томе да је ученица имала прекид трудноће; </a:t>
            </a:r>
          </a:p>
          <a:p>
            <a:r>
              <a:rPr lang="sr-Cyrl-RS" dirty="0" smtClean="0"/>
              <a:t>- нагло и без видљивог разлога мења однос према вршњацима; </a:t>
            </a:r>
          </a:p>
          <a:p>
            <a:r>
              <a:rPr lang="sr-Cyrl-RS" dirty="0" smtClean="0"/>
              <a:t>- у вези је са знатном старијом особом; </a:t>
            </a:r>
          </a:p>
          <a:p>
            <a:r>
              <a:rPr lang="sr-Cyrl-RS" dirty="0" smtClean="0"/>
              <a:t>- мења исказе на поновљена питања везана за одређене догађаје; </a:t>
            </a:r>
          </a:p>
          <a:p>
            <a:r>
              <a:rPr lang="sr-Cyrl-RS" dirty="0" smtClean="0"/>
              <a:t>- не жели да сарађује и да разговара са наставницима, школским полиајцем, нити да пружи било какве одговоре или даје врло штуре одговоре о дешавањима ван школе (са ким проводи време, о заједници у којој живи и др.)</a:t>
            </a:r>
          </a:p>
        </p:txBody>
      </p:sp>
    </p:spTree>
    <p:extLst>
      <p:ext uri="{BB962C8B-B14F-4D97-AF65-F5344CB8AC3E}">
        <p14:creationId xmlns:p14="http://schemas.microsoft.com/office/powerpoint/2010/main" val="187836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Улога образовног система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sr-Cyrl-RS" dirty="0" smtClean="0"/>
              <a:t>Систем образовања и васпитања има задатак да </a:t>
            </a:r>
            <a:r>
              <a:rPr lang="sr-Cyrl-RS" b="1" dirty="0" smtClean="0"/>
              <a:t>обезбеди сигурно и подстицајно окружење за одрастање и развој ученика, </a:t>
            </a:r>
            <a:r>
              <a:rPr lang="sr-Cyrl-RS" dirty="0" smtClean="0"/>
              <a:t>као и заштиту од свих облика насиља, злостављања и занемаривања. </a:t>
            </a:r>
          </a:p>
          <a:p>
            <a:r>
              <a:rPr lang="sr-Cyrl-RS" b="1" dirty="0" smtClean="0"/>
              <a:t>Трговина људима </a:t>
            </a:r>
            <a:r>
              <a:rPr lang="sr-Cyrl-RS" dirty="0" smtClean="0"/>
              <a:t>један је од најтежих облика насиља којима деца, односно ученици и млади могу да буду угрожени.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8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solidFill>
                  <a:srgbClr val="4E3B30"/>
                </a:solidFill>
              </a:rPr>
              <a:t>Умерени индикатори (2) </a:t>
            </a:r>
            <a:r>
              <a:rPr lang="sr-Cyrl-RS" dirty="0" smtClean="0">
                <a:solidFill>
                  <a:srgbClr val="4E3B30"/>
                </a:solidFill>
              </a:rPr>
              <a:t>- изглед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102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sr-Cyrl-RS" dirty="0" smtClean="0"/>
              <a:t>Ученица се облачи упадљиво, има јаку шминку, непримерено свом узрасту; </a:t>
            </a:r>
          </a:p>
          <a:p>
            <a:pPr>
              <a:buFontTx/>
              <a:buChar char="-"/>
            </a:pPr>
            <a:r>
              <a:rPr lang="sr-Cyrl-RS" dirty="0" smtClean="0"/>
              <a:t>- стално носи гардеробу која покрива цело тело, супротно временским приликама; </a:t>
            </a:r>
          </a:p>
          <a:p>
            <a:pPr>
              <a:buFontTx/>
              <a:buChar char="-"/>
            </a:pPr>
            <a:r>
              <a:rPr lang="sr-Cyrl-RS" dirty="0" smtClean="0"/>
              <a:t>- често се жали на блове у стомакуу, главобоље и друге тегобе које не могу да се доведу у везу са хроничним тегобама ученика; </a:t>
            </a:r>
          </a:p>
          <a:p>
            <a:pPr>
              <a:buFontTx/>
              <a:buChar char="-"/>
            </a:pPr>
            <a:r>
              <a:rPr lang="sr-Cyrl-RS" dirty="0" smtClean="0"/>
              <a:t>- показује знаке употребе алкохола и дроге (црвене очи, тресе се, понаша се неприродно срећно и када за то нема видљивог разлога и сл.)</a:t>
            </a:r>
          </a:p>
          <a:p>
            <a:pPr lvl="0">
              <a:buClr>
                <a:srgbClr val="F0A22E"/>
              </a:buClr>
            </a:pPr>
            <a:r>
              <a:rPr lang="sr-Cyrl-RS" dirty="0" smtClean="0">
                <a:solidFill>
                  <a:srgbClr val="4E3B30"/>
                </a:solidFill>
              </a:rPr>
              <a:t>поседује </a:t>
            </a:r>
            <a:r>
              <a:rPr lang="sr-Cyrl-RS" dirty="0">
                <a:solidFill>
                  <a:srgbClr val="4E3B30"/>
                </a:solidFill>
              </a:rPr>
              <a:t>психоактивне супстанце које није прибавио уз посредовање рецепта;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764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solidFill>
                  <a:srgbClr val="4E3B30"/>
                </a:solidFill>
              </a:rPr>
              <a:t>Умерени индикатори (2) </a:t>
            </a:r>
            <a:r>
              <a:rPr lang="sr-Cyrl-RS" dirty="0" smtClean="0">
                <a:solidFill>
                  <a:srgbClr val="4E3B30"/>
                </a:solidFill>
              </a:rPr>
              <a:t> - ПОРОДИЦА: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784725"/>
          </a:xfrm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- </a:t>
            </a:r>
            <a:r>
              <a:rPr lang="sr-Cyrl-RS" b="1" dirty="0" smtClean="0"/>
              <a:t>родитељи</a:t>
            </a:r>
            <a:r>
              <a:rPr lang="sr-Cyrl-RS" dirty="0" smtClean="0"/>
              <a:t> не показују интересовање за образовање, понашање и здравље ученика; </a:t>
            </a:r>
          </a:p>
          <a:p>
            <a:r>
              <a:rPr lang="sr-Cyrl-RS" dirty="0" smtClean="0"/>
              <a:t>- често мењају окружење и школу коју ученик похађа; </a:t>
            </a:r>
          </a:p>
          <a:p>
            <a:r>
              <a:rPr lang="sr-Cyrl-RS" dirty="0" smtClean="0"/>
              <a:t>- не одазивају се на позив школе и не сарађују, наставници и старешина не могу да успоставе сараднички однос; </a:t>
            </a:r>
          </a:p>
          <a:p>
            <a:r>
              <a:rPr lang="sr-Cyrl-RS" dirty="0" smtClean="0"/>
              <a:t>- показују немарност у случају кашњења или изостајања ученика са наставе (често не зна да ученик изостаје, или не обавештава школу и не предузима ништа поводом тога); </a:t>
            </a:r>
          </a:p>
          <a:p>
            <a:r>
              <a:rPr lang="sr-Cyrl-RS" dirty="0" smtClean="0"/>
              <a:t>- насилни су према ученику; </a:t>
            </a:r>
          </a:p>
        </p:txBody>
      </p:sp>
    </p:spTree>
    <p:extLst>
      <p:ext uri="{BB962C8B-B14F-4D97-AF65-F5344CB8AC3E}">
        <p14:creationId xmlns:p14="http://schemas.microsoft.com/office/powerpoint/2010/main" val="135157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Јаки индикатори (3) – понашање: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dirty="0" smtClean="0"/>
              <a:t>- има </a:t>
            </a:r>
            <a:r>
              <a:rPr lang="sr-Cyrl-RS" b="1" dirty="0" smtClean="0"/>
              <a:t>наглу промену у понашању у присуству одраслих </a:t>
            </a:r>
            <a:r>
              <a:rPr lang="sr-Cyrl-RS" dirty="0" smtClean="0"/>
              <a:t>(запослених у школи, родитеља), плаши се, постаје упадљиво миран и ћутљив; </a:t>
            </a:r>
          </a:p>
          <a:p>
            <a:r>
              <a:rPr lang="sr-Cyrl-RS" b="1" dirty="0" smtClean="0"/>
              <a:t>не учествује у активностима у којима могу да се виде модрице и повреде </a:t>
            </a:r>
            <a:r>
              <a:rPr lang="sr-Cyrl-RS" dirty="0" smtClean="0"/>
              <a:t>(нпр.часови физичког, систематски прегледи и сл.);</a:t>
            </a:r>
          </a:p>
          <a:p>
            <a:r>
              <a:rPr lang="sr-Cyrl-RS" dirty="0" smtClean="0"/>
              <a:t>- </a:t>
            </a:r>
            <a:r>
              <a:rPr lang="sr-Cyrl-RS" b="1" dirty="0" smtClean="0"/>
              <a:t>користи средства за прикривање </a:t>
            </a:r>
            <a:r>
              <a:rPr lang="sr-Cyrl-RS" dirty="0" smtClean="0"/>
              <a:t>видљивих физичких повреда (одећа прекрива цело тело, тамнији пудер, појачана шминка, привремена тетоважа); </a:t>
            </a:r>
          </a:p>
          <a:p>
            <a:r>
              <a:rPr lang="sr-Cyrl-RS" dirty="0" smtClean="0"/>
              <a:t>- промискуитетно понашање ученика/це; </a:t>
            </a:r>
          </a:p>
          <a:p>
            <a:r>
              <a:rPr lang="sr-Cyrl-RS" dirty="0" smtClean="0"/>
              <a:t>- запослени имају информације да ученик „пружа сексуалне услуге“; </a:t>
            </a:r>
          </a:p>
        </p:txBody>
      </p:sp>
    </p:spTree>
    <p:extLst>
      <p:ext uri="{BB962C8B-B14F-4D97-AF65-F5344CB8AC3E}">
        <p14:creationId xmlns:p14="http://schemas.microsoft.com/office/powerpoint/2010/main" val="10624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solidFill>
                  <a:srgbClr val="4E3B30"/>
                </a:solidFill>
              </a:rPr>
              <a:t>Јаки индикатори (3) – понашање: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257800"/>
          </a:xfrm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- </a:t>
            </a:r>
            <a:r>
              <a:rPr lang="sr-Cyrl-RS" b="1" dirty="0" smtClean="0"/>
              <a:t>често бежи од куће </a:t>
            </a:r>
            <a:r>
              <a:rPr lang="sr-Cyrl-RS" dirty="0" smtClean="0"/>
              <a:t>или проводи неколико дана ван куће без објашњења; </a:t>
            </a:r>
          </a:p>
          <a:p>
            <a:r>
              <a:rPr lang="sr-Cyrl-RS" dirty="0" smtClean="0"/>
              <a:t>- </a:t>
            </a:r>
            <a:r>
              <a:rPr lang="sr-Cyrl-RS" b="1" dirty="0" smtClean="0"/>
              <a:t>не жели да живи са породицом </a:t>
            </a:r>
            <a:r>
              <a:rPr lang="sr-Cyrl-RS" dirty="0" smtClean="0"/>
              <a:t>и живи код особа које нису познате другим родитељима или ученицима; </a:t>
            </a:r>
          </a:p>
          <a:p>
            <a:r>
              <a:rPr lang="sr-Cyrl-RS" dirty="0" smtClean="0"/>
              <a:t>- запослени имају информације: </a:t>
            </a:r>
          </a:p>
          <a:p>
            <a:pPr lvl="1"/>
            <a:r>
              <a:rPr lang="sr-Cyrl-RS" dirty="0" smtClean="0"/>
              <a:t> да је ученик млађи од 15 година </a:t>
            </a:r>
            <a:r>
              <a:rPr lang="sr-Cyrl-RS" b="1" dirty="0" smtClean="0"/>
              <a:t>радно ангажован </a:t>
            </a:r>
            <a:r>
              <a:rPr lang="sr-Cyrl-RS" dirty="0" smtClean="0"/>
              <a:t>или да постоји намера запослења; </a:t>
            </a:r>
          </a:p>
          <a:p>
            <a:pPr lvl="1"/>
            <a:r>
              <a:rPr lang="sr-Cyrl-RS" dirty="0" smtClean="0"/>
              <a:t>да је ученик </a:t>
            </a:r>
            <a:r>
              <a:rPr lang="sr-Cyrl-RS" b="1" dirty="0" smtClean="0"/>
              <a:t>нелегално радно ангажован на опасним пословима, </a:t>
            </a:r>
            <a:r>
              <a:rPr lang="sr-Cyrl-RS" dirty="0" smtClean="0"/>
              <a:t>односно </a:t>
            </a:r>
            <a:r>
              <a:rPr lang="sr-Cyrl-RS" b="1" dirty="0" smtClean="0"/>
              <a:t>експлоатисан</a:t>
            </a:r>
            <a:r>
              <a:rPr lang="sr-Cyrl-RS" dirty="0" smtClean="0"/>
              <a:t> кроз најгоре блике дечијег рада; </a:t>
            </a:r>
          </a:p>
          <a:p>
            <a:pPr lvl="1"/>
            <a:r>
              <a:rPr lang="sr-Cyrl-RS" dirty="0" smtClean="0"/>
              <a:t>да ученик учествује </a:t>
            </a:r>
            <a:r>
              <a:rPr lang="sr-Cyrl-RS" b="1" dirty="0" smtClean="0"/>
              <a:t>у вршењу кривичних дела и прекршаја </a:t>
            </a:r>
            <a:r>
              <a:rPr lang="sr-Cyrl-RS" dirty="0" smtClean="0"/>
              <a:t>(крађа, поседовање наркотика...); </a:t>
            </a:r>
          </a:p>
          <a:p>
            <a:pPr lvl="1"/>
            <a:r>
              <a:rPr lang="sr-Cyrl-RS" dirty="0"/>
              <a:t>д</a:t>
            </a:r>
            <a:r>
              <a:rPr lang="sr-Cyrl-RS" dirty="0" smtClean="0"/>
              <a:t>а је покушао </a:t>
            </a:r>
            <a:r>
              <a:rPr lang="sr-Cyrl-RS" b="1" dirty="0" smtClean="0"/>
              <a:t>самоубиство</a:t>
            </a:r>
            <a:r>
              <a:rPr lang="sr-Cyrl-RS" dirty="0" smtClean="0"/>
              <a:t> или има намеру да то изврши. </a:t>
            </a:r>
          </a:p>
        </p:txBody>
      </p:sp>
    </p:spTree>
    <p:extLst>
      <p:ext uri="{BB962C8B-B14F-4D97-AF65-F5344CB8AC3E}">
        <p14:creationId xmlns:p14="http://schemas.microsoft.com/office/powerpoint/2010/main" val="33713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>
                <a:solidFill>
                  <a:srgbClr val="4E3B30"/>
                </a:solidFill>
              </a:rPr>
              <a:t>Јаки индикатори (3) – </a:t>
            </a:r>
            <a:r>
              <a:rPr lang="sr-Cyrl-RS" dirty="0" smtClean="0">
                <a:solidFill>
                  <a:srgbClr val="4E3B30"/>
                </a:solidFill>
              </a:rPr>
              <a:t>комуникација: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- живи у ванбрачној заједници; </a:t>
            </a:r>
          </a:p>
          <a:p>
            <a:r>
              <a:rPr lang="sr-Cyrl-RS" dirty="0" smtClean="0"/>
              <a:t>- често је </a:t>
            </a:r>
            <a:r>
              <a:rPr lang="sr-Cyrl-RS" b="1" dirty="0" smtClean="0"/>
              <a:t>у друштву непознатих </a:t>
            </a:r>
            <a:r>
              <a:rPr lang="sr-Cyrl-RS" dirty="0" smtClean="0"/>
              <a:t>старијих особа; </a:t>
            </a:r>
          </a:p>
          <a:p>
            <a:r>
              <a:rPr lang="sr-Cyrl-RS" dirty="0" smtClean="0"/>
              <a:t>- у његовом друштву су често друге особе које се тако понашају да изгледа као да га </a:t>
            </a:r>
            <a:r>
              <a:rPr lang="sr-Cyrl-RS" b="1" dirty="0" smtClean="0"/>
              <a:t>прате</a:t>
            </a:r>
            <a:r>
              <a:rPr lang="sr-Cyrl-RS" dirty="0" smtClean="0"/>
              <a:t>; </a:t>
            </a:r>
          </a:p>
          <a:p>
            <a:r>
              <a:rPr lang="sr-Cyrl-RS" dirty="0" smtClean="0"/>
              <a:t>- говори о честим </a:t>
            </a:r>
            <a:r>
              <a:rPr lang="sr-Cyrl-RS" b="1" dirty="0" smtClean="0"/>
              <a:t>путовањима</a:t>
            </a:r>
            <a:r>
              <a:rPr lang="sr-Cyrl-RS" dirty="0" smtClean="0"/>
              <a:t> на различите дестинације и о </a:t>
            </a:r>
            <a:r>
              <a:rPr lang="sr-Cyrl-RS" b="1" dirty="0" smtClean="0"/>
              <a:t>проводу</a:t>
            </a:r>
            <a:r>
              <a:rPr lang="sr-Cyrl-RS" dirty="0" smtClean="0"/>
              <a:t>, што није у складу са његовим узрастом; </a:t>
            </a:r>
          </a:p>
          <a:p>
            <a:r>
              <a:rPr lang="sr-Cyrl-RS" dirty="0" smtClean="0"/>
              <a:t>- говори често о </a:t>
            </a:r>
            <a:r>
              <a:rPr lang="sr-Cyrl-RS" b="1" dirty="0" smtClean="0"/>
              <a:t>веридби/женидби </a:t>
            </a:r>
            <a:r>
              <a:rPr lang="sr-Cyrl-RS" dirty="0" smtClean="0"/>
              <a:t>и да одлази из места у којем живи; </a:t>
            </a:r>
          </a:p>
          <a:p>
            <a:r>
              <a:rPr lang="sr-Cyrl-RS" dirty="0" smtClean="0"/>
              <a:t>- говори о томе да ће ускоро живети у луксузу или </a:t>
            </a:r>
            <a:r>
              <a:rPr lang="sr-Cyrl-RS" b="1" dirty="0" smtClean="0"/>
              <a:t>отићи из места у којем живи</a:t>
            </a:r>
            <a:r>
              <a:rPr lang="sr-Cyrl-RS" dirty="0" smtClean="0"/>
              <a:t>, ослањајући се на пријатеље или познанства;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11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200" dirty="0">
                <a:solidFill>
                  <a:srgbClr val="4E3B30"/>
                </a:solidFill>
              </a:rPr>
              <a:t>Јаки индикатори (3</a:t>
            </a:r>
            <a:r>
              <a:rPr lang="sr-Cyrl-RS" sz="3200" dirty="0" smtClean="0">
                <a:solidFill>
                  <a:srgbClr val="4E3B30"/>
                </a:solidFill>
              </a:rPr>
              <a:t>) – изглед и здравље: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33400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- дужи временски период, најмање 30 дана, изгледа изразито </a:t>
            </a:r>
            <a:r>
              <a:rPr lang="sr-Cyrl-RS" b="1" dirty="0" smtClean="0"/>
              <a:t>исцрпљено, ненаспавано и малаксало</a:t>
            </a:r>
            <a:r>
              <a:rPr lang="sr-Cyrl-RS" dirty="0" smtClean="0"/>
              <a:t>; </a:t>
            </a:r>
          </a:p>
          <a:p>
            <a:r>
              <a:rPr lang="sr-Cyrl-RS" dirty="0" smtClean="0"/>
              <a:t>- на ученику су видљиви трагови </a:t>
            </a:r>
            <a:r>
              <a:rPr lang="sr-Cyrl-RS" b="1" dirty="0" smtClean="0"/>
              <a:t>самоповређивања или повређивања </a:t>
            </a:r>
            <a:r>
              <a:rPr lang="sr-Cyrl-RS" dirty="0" smtClean="0"/>
              <a:t>(опекотине, ожиљци, посекотине, вишеструке модрице и сличне повреде); </a:t>
            </a:r>
          </a:p>
          <a:p>
            <a:r>
              <a:rPr lang="sr-Cyrl-RS" dirty="0" smtClean="0"/>
              <a:t>- ученик даје </a:t>
            </a:r>
            <a:r>
              <a:rPr lang="sr-Cyrl-RS" b="1" dirty="0" smtClean="0"/>
              <a:t>нелогична објашњења </a:t>
            </a:r>
            <a:r>
              <a:rPr lang="sr-Cyrl-RS" dirty="0" smtClean="0"/>
              <a:t>настанка повреде и не пружа детаљније информације о начину повређивања; </a:t>
            </a:r>
          </a:p>
          <a:p>
            <a:r>
              <a:rPr lang="sr-Cyrl-RS" dirty="0" smtClean="0"/>
              <a:t>- користи </a:t>
            </a:r>
            <a:r>
              <a:rPr lang="sr-Cyrl-RS" b="1" dirty="0" smtClean="0"/>
              <a:t>психоактивне супстанце </a:t>
            </a:r>
            <a:r>
              <a:rPr lang="sr-Cyrl-RS" dirty="0" smtClean="0"/>
              <a:t>које набавља од других;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26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z="3200" dirty="0">
                <a:solidFill>
                  <a:srgbClr val="4E3B30"/>
                </a:solidFill>
              </a:rPr>
              <a:t>Јаки индикатори (3</a:t>
            </a:r>
            <a:r>
              <a:rPr lang="sr-Cyrl-RS" sz="3200" dirty="0" smtClean="0">
                <a:solidFill>
                  <a:srgbClr val="4E3B30"/>
                </a:solidFill>
              </a:rPr>
              <a:t>) – породица: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410200"/>
          </a:xfrm>
        </p:spPr>
        <p:txBody>
          <a:bodyPr>
            <a:noAutofit/>
          </a:bodyPr>
          <a:lstStyle/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ученика/цу стално доводе и одводе </a:t>
            </a:r>
            <a:r>
              <a:rPr lang="sr-Cyrl-RS" sz="2400" b="1" dirty="0" smtClean="0"/>
              <a:t>особе које нису родитељи </a:t>
            </a:r>
            <a:r>
              <a:rPr lang="sr-Cyrl-RS" sz="2400" dirty="0" smtClean="0"/>
              <a:t>или нису познате наставницима, и/или те особе одбијају да се представе; </a:t>
            </a:r>
          </a:p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родитељ или друга особа </a:t>
            </a:r>
            <a:r>
              <a:rPr lang="sr-Cyrl-RS" sz="2400" b="1" dirty="0" smtClean="0"/>
              <a:t>контролише слободу кретања</a:t>
            </a:r>
            <a:r>
              <a:rPr lang="sr-Cyrl-RS" sz="2400" dirty="0" smtClean="0"/>
              <a:t> и социјалне контакте ученика/це; </a:t>
            </a:r>
          </a:p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особа која се представља одговорном за ученика/цу нема </a:t>
            </a:r>
            <a:r>
              <a:rPr lang="sr-Cyrl-RS" sz="2400" b="1" dirty="0" smtClean="0"/>
              <a:t>доказ да је родитељ</a:t>
            </a:r>
            <a:r>
              <a:rPr lang="sr-Cyrl-RS" sz="2400" dirty="0" smtClean="0"/>
              <a:t>/ заступник; </a:t>
            </a:r>
          </a:p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школа има сазнање да су </a:t>
            </a:r>
            <a:r>
              <a:rPr lang="sr-Cyrl-RS" sz="2400" b="1" dirty="0" smtClean="0"/>
              <a:t>родитељи укључени у противзаконите и криминалне активности</a:t>
            </a:r>
            <a:r>
              <a:rPr lang="sr-Cyrl-RS" sz="2400" dirty="0" smtClean="0"/>
              <a:t>; </a:t>
            </a:r>
          </a:p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иако ученик жели контакт са ужом породицом, особа код које ученик живи му то не дозвољава; </a:t>
            </a:r>
          </a:p>
          <a:p>
            <a:pPr marL="182880" indent="-182880">
              <a:spcBef>
                <a:spcPts val="0"/>
              </a:spcBef>
            </a:pPr>
            <a:r>
              <a:rPr lang="sr-Cyrl-RS" sz="2400" dirty="0" smtClean="0"/>
              <a:t>- запослени имају информације да </a:t>
            </a:r>
            <a:r>
              <a:rPr lang="sr-Cyrl-RS" sz="2400" b="1" dirty="0" smtClean="0"/>
              <a:t>родитељи приморавају ученика на рад, да пружа непримерене / незаконите услуге или да учествује у протвзаконитим/криминалним радњама;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8883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Основне обавезе установе У ЗАШТИТИ ДЕЦЕ ОД ТРГОВИНЕ ЉУДИМА: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85000" lnSpcReduction="20000"/>
          </a:bodyPr>
          <a:lstStyle/>
          <a:p>
            <a:r>
              <a:rPr lang="sr-Cyrl-RS" dirty="0" smtClean="0"/>
              <a:t>На годишњем нивоу планирају </a:t>
            </a:r>
            <a:r>
              <a:rPr lang="sr-Cyrl-RS" b="1" dirty="0" smtClean="0"/>
              <a:t>Програм заштите од насиља, злостављања и занемаривања</a:t>
            </a:r>
            <a:r>
              <a:rPr lang="sr-Cyrl-RS" dirty="0" smtClean="0"/>
              <a:t>, који садржи </a:t>
            </a:r>
            <a:r>
              <a:rPr lang="sr-Cyrl-RS" b="1" dirty="0" smtClean="0"/>
              <a:t>превентивне активности и из области заштите од трговине људима</a:t>
            </a:r>
            <a:r>
              <a:rPr lang="sr-Cyrl-RS" dirty="0" smtClean="0"/>
              <a:t>; </a:t>
            </a:r>
          </a:p>
          <a:p>
            <a:r>
              <a:rPr lang="sr-Cyrl-RS" dirty="0" smtClean="0"/>
              <a:t>У реализацији тих активности укључују се ученици, родитељи, наставници, стучни сарадници, релевантне организације и локална заједница; </a:t>
            </a:r>
          </a:p>
          <a:p>
            <a:r>
              <a:rPr lang="sr-Cyrl-RS" dirty="0" smtClean="0"/>
              <a:t>Установа </a:t>
            </a:r>
            <a:r>
              <a:rPr lang="sr-Cyrl-RS" b="1" dirty="0" smtClean="0"/>
              <a:t>реагује </a:t>
            </a:r>
            <a:r>
              <a:rPr lang="sr-Cyrl-RS" dirty="0" smtClean="0"/>
              <a:t>сваки пут </a:t>
            </a:r>
            <a:r>
              <a:rPr lang="sr-Cyrl-RS" b="1" dirty="0" smtClean="0"/>
              <a:t>када постоји сумња или ризик </a:t>
            </a:r>
            <a:r>
              <a:rPr lang="sr-Cyrl-RS" dirty="0" smtClean="0"/>
              <a:t>да је ученик укључен у ланац трговине, у складу са Правилником о протоколу поступања у одговору на насиље,злостављање и занемаривање;</a:t>
            </a:r>
          </a:p>
          <a:p>
            <a:r>
              <a:rPr lang="sr-Cyrl-RS" dirty="0" smtClean="0"/>
              <a:t>У сарадњи са другим установама </a:t>
            </a:r>
            <a:r>
              <a:rPr lang="sr-Cyrl-RS" b="1" dirty="0" smtClean="0"/>
              <a:t>пружа подршку </a:t>
            </a:r>
            <a:r>
              <a:rPr lang="sr-Cyrl-RS" dirty="0" smtClean="0"/>
              <a:t>ученику у циљу превазилажења искуства трговине људима.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ПРЕВЕНТИВНЕ АКТИВНОСТИ УСТАНОВЕ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Предавања, трибине, радионице за ученике и родитеље;</a:t>
            </a:r>
          </a:p>
          <a:p>
            <a:r>
              <a:rPr lang="sr-Cyrl-RS" dirty="0" smtClean="0"/>
              <a:t>Предавања и обуке за наставнике и стручне сараднике; </a:t>
            </a:r>
          </a:p>
          <a:p>
            <a:r>
              <a:rPr lang="sr-Cyrl-RS" dirty="0" smtClean="0"/>
              <a:t>Едукација Вршњачког тима за превенцију и чланова Ученичког парламента; </a:t>
            </a:r>
          </a:p>
          <a:p>
            <a:r>
              <a:rPr lang="sr-Cyrl-RS" dirty="0" smtClean="0"/>
              <a:t>Обележавање Дана борбе против трговине људима; </a:t>
            </a:r>
          </a:p>
          <a:p>
            <a:r>
              <a:rPr lang="sr-Cyrl-RS" dirty="0" smtClean="0"/>
              <a:t>Форум театар, израда плаката, брошура...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18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Важне теме у превентивним активностима: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Појам и облици трговине људима; </a:t>
            </a:r>
          </a:p>
          <a:p>
            <a:r>
              <a:rPr lang="sr-Cyrl-RS" dirty="0" smtClean="0"/>
              <a:t>Ко су жртве трговине људима, ко су трговци?</a:t>
            </a:r>
          </a:p>
          <a:p>
            <a:r>
              <a:rPr lang="sr-Cyrl-RS" dirty="0" smtClean="0"/>
              <a:t>Фактори рањивости</a:t>
            </a:r>
          </a:p>
          <a:p>
            <a:r>
              <a:rPr lang="sr-Cyrl-RS" dirty="0" smtClean="0"/>
              <a:t>Митови о трговини људима</a:t>
            </a:r>
          </a:p>
          <a:p>
            <a:r>
              <a:rPr lang="sr-Cyrl-RS" dirty="0" smtClean="0"/>
              <a:t>Последице трговине људима</a:t>
            </a:r>
          </a:p>
          <a:p>
            <a:r>
              <a:rPr lang="sr-Cyrl-RS" dirty="0" smtClean="0"/>
              <a:t>Мрежа подршке – коме се обратити када имамо сазнања о трговини људима?</a:t>
            </a:r>
          </a:p>
          <a:p>
            <a:r>
              <a:rPr lang="sr-Cyrl-RS" dirty="0" smtClean="0"/>
              <a:t>На који начин се заштитити од трговине људима – безбедна понашања у различитим ситуацијама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sr-Cyrl-RS" sz="3600" b="1" dirty="0" smtClean="0"/>
              <a:t>Улога установе у контексту заштите ученика од трговине људима огледа се у:</a:t>
            </a:r>
            <a:r>
              <a:rPr lang="sr-Cyrl-R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sr-Cyrl-RS" sz="2800" b="1" dirty="0" smtClean="0"/>
              <a:t>Реализацији превентивних активности </a:t>
            </a:r>
            <a:r>
              <a:rPr lang="sr-Cyrl-RS" sz="2800" dirty="0" smtClean="0"/>
              <a:t>у циљу јачања компетенција за препознавање феномена трговине људима;</a:t>
            </a:r>
          </a:p>
          <a:p>
            <a:r>
              <a:rPr lang="sr-Cyrl-RS" sz="2800" b="1" dirty="0" smtClean="0"/>
              <a:t>Благовременом препознавању ризика </a:t>
            </a:r>
            <a:r>
              <a:rPr lang="sr-Cyrl-RS" sz="2800" dirty="0" smtClean="0"/>
              <a:t>од потенцијалног укључивања ученика у ланац трговине људима; </a:t>
            </a:r>
          </a:p>
          <a:p>
            <a:r>
              <a:rPr lang="sr-Cyrl-RS" sz="2800" b="1" dirty="0" smtClean="0"/>
              <a:t>Благовременој интервенцији </a:t>
            </a:r>
            <a:r>
              <a:rPr lang="sr-Cyrl-RS" sz="2800" dirty="0" smtClean="0"/>
              <a:t>ако је ученик већ изложен неком облику трговине људима; </a:t>
            </a:r>
          </a:p>
          <a:p>
            <a:r>
              <a:rPr lang="sr-Cyrl-RS" sz="2800" b="1" dirty="0" smtClean="0"/>
              <a:t>Обезбеђивању подршке ученику </a:t>
            </a:r>
            <a:r>
              <a:rPr lang="sr-Cyrl-RS" sz="2800" dirty="0" smtClean="0"/>
              <a:t>након што је био изложен неком од облика трговине људима.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259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ФАКТОРИ РАЊИВОСТИ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334000"/>
          </a:xfrm>
          <a:noFill/>
        </p:spPr>
        <p:txBody>
          <a:bodyPr>
            <a:normAutofit/>
          </a:bodyPr>
          <a:lstStyle/>
          <a:p>
            <a:r>
              <a:rPr lang="sr-Cyrl-RS" sz="2800" dirty="0" smtClean="0"/>
              <a:t>ФАКТОРИ РАЊИВОСТИ су </a:t>
            </a:r>
            <a:r>
              <a:rPr lang="sr-Cyrl-RS" sz="2800" b="1" dirty="0" smtClean="0"/>
              <a:t>ризици</a:t>
            </a:r>
            <a:r>
              <a:rPr lang="sr-Cyrl-RS" sz="2800" dirty="0" smtClean="0"/>
              <a:t> који могу да доведу до уласка ученика у ланац експлоатације и зато захтевају праћење у оквиру установе. Најчешће се односе на узраст детета,тешку економску ситуацију</a:t>
            </a:r>
            <a:r>
              <a:rPr lang="sr-Cyrl-RS" sz="2800" dirty="0"/>
              <a:t>,</a:t>
            </a:r>
            <a:r>
              <a:rPr lang="sr-Cyrl-RS" sz="2800" dirty="0" smtClean="0"/>
              <a:t> насиље, дискриминацију, статус миграната и др. </a:t>
            </a:r>
          </a:p>
          <a:p>
            <a:pPr lvl="0">
              <a:buClr>
                <a:srgbClr val="F0A22E"/>
              </a:buClr>
            </a:pPr>
            <a:r>
              <a:rPr lang="sr-Cyrl-RS" sz="2800" dirty="0">
                <a:solidFill>
                  <a:srgbClr val="4E3B30"/>
                </a:solidFill>
              </a:rPr>
              <a:t>Не морају искључиво да буду везани за трговину људима (могу бити у вези и са другим појавама на које је установа у обавези да реагује (заштита од насиља, изостајање из школе, проблеми у учењу...)</a:t>
            </a:r>
          </a:p>
          <a:p>
            <a:endParaRPr lang="sr-Cyrl-RS" dirty="0" smtClean="0"/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467183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ФАКТОРИ РАЊИВОСТИ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10200"/>
          </a:xfrm>
          <a:noFill/>
        </p:spPr>
        <p:txBody>
          <a:bodyPr>
            <a:normAutofit/>
          </a:bodyPr>
          <a:lstStyle/>
          <a:p>
            <a:pPr lvl="0">
              <a:buClr>
                <a:srgbClr val="F0A22E"/>
              </a:buClr>
            </a:pPr>
            <a:r>
              <a:rPr lang="sr-Cyrl-RS" sz="2800" dirty="0" smtClean="0">
                <a:solidFill>
                  <a:srgbClr val="4E3B30"/>
                </a:solidFill>
              </a:rPr>
              <a:t>Ако </a:t>
            </a:r>
            <a:r>
              <a:rPr lang="sr-Cyrl-RS" sz="2800" dirty="0">
                <a:solidFill>
                  <a:srgbClr val="4E3B30"/>
                </a:solidFill>
              </a:rPr>
              <a:t>се препозна неки од фактора, потребна је реакција установе: </a:t>
            </a:r>
          </a:p>
          <a:p>
            <a:pPr lvl="0">
              <a:buClr>
                <a:srgbClr val="F0A22E"/>
              </a:buClr>
            </a:pPr>
            <a:r>
              <a:rPr lang="sr-Cyrl-RS" sz="2800" b="1" dirty="0">
                <a:solidFill>
                  <a:srgbClr val="4E3B30"/>
                </a:solidFill>
              </a:rPr>
              <a:t>Праћење (прикупљање информација и пружање подршке ученику), детаљна процена понашања </a:t>
            </a:r>
            <a:r>
              <a:rPr lang="sr-Cyrl-RS" sz="2800" dirty="0">
                <a:solidFill>
                  <a:srgbClr val="4E3B30"/>
                </a:solidFill>
              </a:rPr>
              <a:t>и ситуације, по потреби и </a:t>
            </a:r>
            <a:r>
              <a:rPr lang="sr-Cyrl-RS" sz="2800" b="1" dirty="0">
                <a:solidFill>
                  <a:srgbClr val="4E3B30"/>
                </a:solidFill>
              </a:rPr>
              <a:t>информисање</a:t>
            </a:r>
            <a:r>
              <a:rPr lang="sr-Cyrl-RS" sz="2800" dirty="0">
                <a:solidFill>
                  <a:srgbClr val="4E3B30"/>
                </a:solidFill>
              </a:rPr>
              <a:t> и </a:t>
            </a:r>
            <a:r>
              <a:rPr lang="sr-Cyrl-RS" sz="2800" b="1" dirty="0">
                <a:solidFill>
                  <a:srgbClr val="4E3B30"/>
                </a:solidFill>
              </a:rPr>
              <a:t>укључивање</a:t>
            </a:r>
            <a:r>
              <a:rPr lang="sr-Cyrl-RS" sz="2800" dirty="0">
                <a:solidFill>
                  <a:srgbClr val="4E3B30"/>
                </a:solidFill>
              </a:rPr>
              <a:t> других институција (у складу са процедурама у </a:t>
            </a:r>
            <a:r>
              <a:rPr lang="sr-Cyrl-RS" sz="2800" b="1" i="1" dirty="0">
                <a:solidFill>
                  <a:srgbClr val="4E3B30"/>
                </a:solidFill>
              </a:rPr>
              <a:t>Правилнику  о протоколу поступања у одговору на насиље</a:t>
            </a:r>
            <a:r>
              <a:rPr lang="sr-Cyrl-RS" sz="2800" dirty="0">
                <a:solidFill>
                  <a:srgbClr val="4E3B30"/>
                </a:solidFill>
              </a:rPr>
              <a:t>).</a:t>
            </a:r>
            <a:endParaRPr lang="en-US" sz="2800" dirty="0">
              <a:solidFill>
                <a:srgbClr val="4E3B30"/>
              </a:solidFill>
            </a:endParaRPr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57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sr-Cyrl-RS" sz="4000" dirty="0">
                <a:solidFill>
                  <a:prstClr val="black"/>
                </a:solidFill>
                <a:ea typeface="+mn-ea"/>
                <a:cs typeface="+mn-cs"/>
              </a:rPr>
              <a:t>ПРИМЕРИ НАЈЧЕШЋИХ ФАКТОРА су: </a:t>
            </a:r>
            <a:r>
              <a:rPr lang="sr-Cyrl-RS" sz="3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sr-Cyrl-RS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sr-Cyrl-RS" dirty="0">
                <a:solidFill>
                  <a:prstClr val="black"/>
                </a:solidFill>
              </a:rPr>
              <a:t>С</a:t>
            </a:r>
            <a:r>
              <a:rPr lang="sr-Cyrl-RS" dirty="0" smtClean="0">
                <a:solidFill>
                  <a:prstClr val="black"/>
                </a:solidFill>
              </a:rPr>
              <a:t>иромаштво</a:t>
            </a:r>
            <a:endParaRPr lang="sr-Cyrl-RS" dirty="0">
              <a:solidFill>
                <a:prstClr val="black"/>
              </a:solidFill>
            </a:endParaRPr>
          </a:p>
          <a:p>
            <a:pPr lvl="0"/>
            <a:r>
              <a:rPr lang="sr-Cyrl-RS" dirty="0">
                <a:solidFill>
                  <a:prstClr val="black"/>
                </a:solidFill>
              </a:rPr>
              <a:t>Припадност осетљивим групама </a:t>
            </a:r>
          </a:p>
          <a:p>
            <a:pPr lvl="0"/>
            <a:r>
              <a:rPr lang="sr-Cyrl-RS" dirty="0">
                <a:solidFill>
                  <a:prstClr val="black"/>
                </a:solidFill>
              </a:rPr>
              <a:t>Статус мигранта / избеглице</a:t>
            </a:r>
          </a:p>
          <a:p>
            <a:r>
              <a:rPr lang="sr-Cyrl-RS" dirty="0" smtClean="0"/>
              <a:t>Изложеност насиљу и дискриминацији</a:t>
            </a:r>
          </a:p>
          <a:p>
            <a:r>
              <a:rPr lang="sr-Cyrl-RS" dirty="0" smtClean="0"/>
              <a:t>Насиље у породици</a:t>
            </a:r>
          </a:p>
          <a:p>
            <a:r>
              <a:rPr lang="sr-Cyrl-RS" dirty="0" smtClean="0"/>
              <a:t>Занемаривање потреба ученика</a:t>
            </a:r>
          </a:p>
          <a:p>
            <a:r>
              <a:rPr lang="sr-Cyrl-RS" dirty="0" smtClean="0"/>
              <a:t>Социјална изолација</a:t>
            </a:r>
          </a:p>
          <a:p>
            <a:r>
              <a:rPr lang="sr-Cyrl-RS" dirty="0" smtClean="0"/>
              <a:t>Менталне и физичке сметње ученика</a:t>
            </a:r>
          </a:p>
          <a:p>
            <a:r>
              <a:rPr lang="sr-Cyrl-RS" dirty="0" smtClean="0"/>
              <a:t>Злоупотреба психоактивних супстанци</a:t>
            </a:r>
          </a:p>
          <a:p>
            <a:r>
              <a:rPr lang="sr-Cyrl-RS" dirty="0" smtClean="0"/>
              <a:t>Склоност разним видовима асоцијалног понашања.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92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1991</Words>
  <Application>Microsoft Office PowerPoint</Application>
  <PresentationFormat>On-screen Show (4:3)</PresentationFormat>
  <Paragraphs>143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1_Trek</vt:lpstr>
      <vt:lpstr>2_Trek</vt:lpstr>
      <vt:lpstr>3_Trek</vt:lpstr>
      <vt:lpstr>4_Trek</vt:lpstr>
      <vt:lpstr>5_Trek</vt:lpstr>
      <vt:lpstr>6_Trek</vt:lpstr>
      <vt:lpstr>7_Trek</vt:lpstr>
      <vt:lpstr>8_Trek</vt:lpstr>
      <vt:lpstr>Водич  за примену ревидираних индикатора   ЗА ПРЕЛИМИНАРНУ ИДЕНТИФИКАЦИЈУ УЧЕНИКА КОЈИ СУ ПОТЕНЦИЈАЛНЕ ЖРТВЕ ТРГОВИНЕ ЉУДИМА  (2022)</vt:lpstr>
      <vt:lpstr>Улога образовног система</vt:lpstr>
      <vt:lpstr>Основне обавезе установе У ЗАШТИТИ ДЕЦЕ ОД ТРГОВИНЕ ЉУДИМА:</vt:lpstr>
      <vt:lpstr>ПРЕВЕНТИВНЕ АКТИВНОСТИ УСТАНОВЕ</vt:lpstr>
      <vt:lpstr>Важне теме у превентивним активностима:</vt:lpstr>
      <vt:lpstr>Улога установе у контексту заштите ученика од трговине људима огледа се у: </vt:lpstr>
      <vt:lpstr>ФАКТОРИ РАЊИВОСТИ</vt:lpstr>
      <vt:lpstr>ФАКТОРИ РАЊИВОСТИ</vt:lpstr>
      <vt:lpstr>ПРИМЕРИ НАЈЧЕШЋИХ ФАКТОРА су:  </vt:lpstr>
      <vt:lpstr>Улога школе у прелиминарној идентификацији ученика који су потенцијалне жртве</vt:lpstr>
      <vt:lpstr>И Н Д И К А Т О Р И</vt:lpstr>
      <vt:lpstr>Рангирање индикатора у зависности од интензитета:</vt:lpstr>
      <vt:lpstr>Индикатори су груписани у области: </vt:lpstr>
      <vt:lpstr>Поступање установе – примена индикатора:  </vt:lpstr>
      <vt:lpstr>Поступање установе</vt:lpstr>
      <vt:lpstr>СЛАБИ ИНДИКАТОРИ (1) – све области</vt:lpstr>
      <vt:lpstr>Умерени индикатори (2) -  понашање</vt:lpstr>
      <vt:lpstr>Умерени индикатори (2) –  понашање  </vt:lpstr>
      <vt:lpstr>Умерени индикатори (2) </vt:lpstr>
      <vt:lpstr>Умерени индикатори (2) - изглед</vt:lpstr>
      <vt:lpstr>Умерени индикатори (2)  - ПОРОДИЦА:</vt:lpstr>
      <vt:lpstr>Јаки индикатори (3) – понашање:</vt:lpstr>
      <vt:lpstr>Јаки индикатори (3) – понашање:</vt:lpstr>
      <vt:lpstr>Јаки индикатори (3) – комуникација:</vt:lpstr>
      <vt:lpstr>Јаки индикатори (3) – изглед и здравље:</vt:lpstr>
      <vt:lpstr>Јаки индикатори (3) – породица: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Водич  за примену ревидираних индикатора  ЗА ПРЕЛИМИНАРНУ ИДЕНТИФИКАЦИЈУ УЧЕНИКА КОЈИ СУ ПОТЕНЦИЈАЛНЕ ЖРТВЕ ТРГОВИНЕ ЉУДИМА</dc:title>
  <dc:creator>Student</dc:creator>
  <cp:lastModifiedBy>Student</cp:lastModifiedBy>
  <cp:revision>25</cp:revision>
  <dcterms:created xsi:type="dcterms:W3CDTF">2022-11-03T07:46:49Z</dcterms:created>
  <dcterms:modified xsi:type="dcterms:W3CDTF">2025-10-19T07:50:41Z</dcterms:modified>
</cp:coreProperties>
</file>