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74" r:id="rId3"/>
    <p:sldId id="258" r:id="rId4"/>
    <p:sldId id="257" r:id="rId5"/>
    <p:sldId id="276"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7" r:id="rId20"/>
    <p:sldId id="278" r:id="rId21"/>
    <p:sldId id="279" r:id="rId22"/>
    <p:sldId id="280" r:id="rId23"/>
    <p:sldId id="281" r:id="rId24"/>
    <p:sldId id="282" r:id="rId25"/>
    <p:sldId id="283" r:id="rId26"/>
    <p:sldId id="284" r:id="rId27"/>
    <p:sldId id="285" r:id="rId28"/>
  </p:sldIdLst>
  <p:sldSz cx="9144000" cy="6858000" type="screen4x3"/>
  <p:notesSz cx="6954838" cy="93091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1404" y="-90"/>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514350" y="5349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9" name="Title 28"/>
          <p:cNvSpPr>
            <a:spLocks noGrp="1"/>
          </p:cNvSpPr>
          <p:nvPr>
            <p:ph type="ctrTitle"/>
          </p:nvPr>
        </p:nvSpPr>
        <p:spPr>
          <a:xfrm>
            <a:off x="381000" y="4853411"/>
            <a:ext cx="8458200" cy="1222375"/>
          </a:xfrm>
        </p:spPr>
        <p:txBody>
          <a:bodyPr anchor="t"/>
          <a:lstStyle/>
          <a:p>
            <a:r>
              <a:rPr kumimoji="0" lang="en-US" smtClean="0"/>
              <a:t>Click to edit Master title style</a:t>
            </a:r>
            <a:endParaRPr kumimoji="0" lang="en-US"/>
          </a:p>
        </p:txBody>
      </p:sp>
      <p:sp>
        <p:nvSpPr>
          <p:cNvPr id="9" name="Subtitle 8"/>
          <p:cNvSpPr>
            <a:spLocks noGrp="1"/>
          </p:cNvSpPr>
          <p:nvPr>
            <p:ph type="subTitle" idx="1"/>
          </p:nvPr>
        </p:nvSpPr>
        <p:spPr>
          <a:xfrm>
            <a:off x="381000" y="3886200"/>
            <a:ext cx="8458200" cy="914400"/>
          </a:xfrm>
        </p:spPr>
        <p:txBody>
          <a:bodyPr anchor="b"/>
          <a:lstStyle>
            <a:lvl1pPr marL="0" indent="0" algn="l">
              <a:buNone/>
              <a:defRPr sz="2400">
                <a:solidFill>
                  <a:schemeClr val="tx2">
                    <a:shade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16" name="Date Placeholder 15"/>
          <p:cNvSpPr>
            <a:spLocks noGrp="1"/>
          </p:cNvSpPr>
          <p:nvPr>
            <p:ph type="dt" sz="half" idx="10"/>
          </p:nvPr>
        </p:nvSpPr>
        <p:spPr/>
        <p:txBody>
          <a:bodyPr/>
          <a:lstStyle/>
          <a:p>
            <a:fld id="{EF13F604-1855-4448-827F-9D29974745E5}" type="datetimeFigureOut">
              <a:rPr lang="en-US" smtClean="0"/>
              <a:t>11/3/2022</a:t>
            </a:fld>
            <a:endParaRPr lang="en-US"/>
          </a:p>
        </p:txBody>
      </p:sp>
      <p:sp>
        <p:nvSpPr>
          <p:cNvPr id="2" name="Footer Placeholder 1"/>
          <p:cNvSpPr>
            <a:spLocks noGrp="1"/>
          </p:cNvSpPr>
          <p:nvPr>
            <p:ph type="ftr" sz="quarter" idx="11"/>
          </p:nvPr>
        </p:nvSpPr>
        <p:spPr/>
        <p:txBody>
          <a:bodyPr/>
          <a:lstStyle/>
          <a:p>
            <a:endParaRPr lang="en-US"/>
          </a:p>
        </p:txBody>
      </p:sp>
      <p:sp>
        <p:nvSpPr>
          <p:cNvPr id="15" name="Slide Number Placeholder 14"/>
          <p:cNvSpPr>
            <a:spLocks noGrp="1"/>
          </p:cNvSpPr>
          <p:nvPr>
            <p:ph type="sldNum" sz="quarter" idx="12"/>
          </p:nvPr>
        </p:nvSpPr>
        <p:spPr>
          <a:xfrm>
            <a:off x="8229600" y="6473952"/>
            <a:ext cx="758952" cy="246888"/>
          </a:xfrm>
        </p:spPr>
        <p:txBody>
          <a:bodyPr/>
          <a:lstStyle/>
          <a:p>
            <a:fld id="{8D8F5CA0-29A9-4C89-B725-C3E66C0A2E12}" type="slidenum">
              <a:rPr lang="en-US" smtClean="0"/>
              <a:t>‹#›</a:t>
            </a:fld>
            <a:endParaRPr lang="en-US"/>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EF13F604-1855-4448-827F-9D29974745E5}" type="datetimeFigureOut">
              <a:rPr lang="en-US" smtClean="0"/>
              <a:t>11/3/2022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D8F5CA0-29A9-4C89-B725-C3E66C0A2E12}" type="slidenum">
              <a:rPr lang="en-US" smtClean="0"/>
              <a:t>‹#›</a:t>
            </a:fld>
            <a:endParaRPr lang="en-US"/>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549276"/>
            <a:ext cx="18288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549276"/>
            <a:ext cx="62484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EF13F604-1855-4448-827F-9D29974745E5}" type="datetimeFigureOut">
              <a:rPr lang="en-US" smtClean="0"/>
              <a:t>11/3/2022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D8F5CA0-29A9-4C89-B725-C3E66C0A2E12}" type="slidenum">
              <a:rPr lang="en-US" smtClean="0"/>
              <a:t>‹#›</a:t>
            </a:fld>
            <a:endParaRPr lang="en-US"/>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2" name="Title 21"/>
          <p:cNvSpPr>
            <a:spLocks noGrp="1"/>
          </p:cNvSpPr>
          <p:nvPr>
            <p:ph type="title"/>
          </p:nvPr>
        </p:nvSpPr>
        <p:spPr/>
        <p:txBody>
          <a:bodyPr/>
          <a:lstStyle/>
          <a:p>
            <a:r>
              <a:rPr kumimoji="0" lang="en-US" smtClean="0"/>
              <a:t>Click to edit Master title style</a:t>
            </a:r>
            <a:endParaRPr kumimoji="0" lang="en-US"/>
          </a:p>
        </p:txBody>
      </p:sp>
      <p:sp>
        <p:nvSpPr>
          <p:cNvPr id="27" name="Content Placeholder 26"/>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5" name="Date Placeholder 24"/>
          <p:cNvSpPr>
            <a:spLocks noGrp="1"/>
          </p:cNvSpPr>
          <p:nvPr>
            <p:ph type="dt" sz="half" idx="10"/>
          </p:nvPr>
        </p:nvSpPr>
        <p:spPr/>
        <p:txBody>
          <a:bodyPr/>
          <a:lstStyle/>
          <a:p>
            <a:fld id="{EF13F604-1855-4448-827F-9D29974745E5}" type="datetimeFigureOut">
              <a:rPr lang="en-US" smtClean="0"/>
              <a:t>11/3/2022</a:t>
            </a:fld>
            <a:endParaRPr lang="en-US"/>
          </a:p>
        </p:txBody>
      </p:sp>
      <p:sp>
        <p:nvSpPr>
          <p:cNvPr id="19" name="Footer Placeholder 18"/>
          <p:cNvSpPr>
            <a:spLocks noGrp="1"/>
          </p:cNvSpPr>
          <p:nvPr>
            <p:ph type="ftr" sz="quarter" idx="11"/>
          </p:nvPr>
        </p:nvSpPr>
        <p:spPr>
          <a:xfrm>
            <a:off x="3581400" y="76200"/>
            <a:ext cx="2895600" cy="288925"/>
          </a:xfrm>
        </p:spPr>
        <p:txBody>
          <a:bodyPr/>
          <a:lstStyle/>
          <a:p>
            <a:endParaRPr lang="en-US"/>
          </a:p>
        </p:txBody>
      </p:sp>
      <p:sp>
        <p:nvSpPr>
          <p:cNvPr id="16" name="Slide Number Placeholder 15"/>
          <p:cNvSpPr>
            <a:spLocks noGrp="1"/>
          </p:cNvSpPr>
          <p:nvPr>
            <p:ph type="sldNum" sz="quarter" idx="12"/>
          </p:nvPr>
        </p:nvSpPr>
        <p:spPr>
          <a:xfrm>
            <a:off x="8229600" y="6473952"/>
            <a:ext cx="758952" cy="246888"/>
          </a:xfrm>
        </p:spPr>
        <p:txBody>
          <a:bodyPr/>
          <a:lstStyle/>
          <a:p>
            <a:fld id="{8D8F5CA0-29A9-4C89-B725-C3E66C0A2E12}" type="slidenum">
              <a:rPr lang="en-US" smtClean="0"/>
              <a:t>‹#›</a:t>
            </a:fld>
            <a:endParaRPr lang="en-US"/>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2"/>
      </p:bgRef>
    </p:bg>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514350" y="3444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Text Placeholder 5"/>
          <p:cNvSpPr>
            <a:spLocks noGrp="1"/>
          </p:cNvSpPr>
          <p:nvPr>
            <p:ph type="body" idx="1"/>
          </p:nvPr>
        </p:nvSpPr>
        <p:spPr>
          <a:xfrm>
            <a:off x="381000" y="1676400"/>
            <a:ext cx="8458200" cy="1219200"/>
          </a:xfrm>
        </p:spPr>
        <p:txBody>
          <a:bodyPr anchor="b"/>
          <a:lstStyle>
            <a:lvl1pPr marL="0" indent="0" algn="r">
              <a:buNone/>
              <a:defRPr sz="2000">
                <a:solidFill>
                  <a:schemeClr val="tx2">
                    <a:shade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19" name="Date Placeholder 18"/>
          <p:cNvSpPr>
            <a:spLocks noGrp="1"/>
          </p:cNvSpPr>
          <p:nvPr>
            <p:ph type="dt" sz="half" idx="10"/>
          </p:nvPr>
        </p:nvSpPr>
        <p:spPr/>
        <p:txBody>
          <a:bodyPr/>
          <a:lstStyle/>
          <a:p>
            <a:fld id="{EF13F604-1855-4448-827F-9D29974745E5}" type="datetimeFigureOut">
              <a:rPr lang="en-US" smtClean="0"/>
              <a:t>11/3/2022</a:t>
            </a:fld>
            <a:endParaRPr lang="en-US"/>
          </a:p>
        </p:txBody>
      </p:sp>
      <p:sp>
        <p:nvSpPr>
          <p:cNvPr id="11" name="Footer Placeholder 10"/>
          <p:cNvSpPr>
            <a:spLocks noGrp="1"/>
          </p:cNvSpPr>
          <p:nvPr>
            <p:ph type="ftr" sz="quarter" idx="11"/>
          </p:nvPr>
        </p:nvSpPr>
        <p:spPr/>
        <p:txBody>
          <a:bodyPr/>
          <a:lstStyle/>
          <a:p>
            <a:endParaRPr lang="en-US"/>
          </a:p>
        </p:txBody>
      </p:sp>
      <p:sp>
        <p:nvSpPr>
          <p:cNvPr id="16" name="Slide Number Placeholder 15"/>
          <p:cNvSpPr>
            <a:spLocks noGrp="1"/>
          </p:cNvSpPr>
          <p:nvPr>
            <p:ph type="sldNum" sz="quarter" idx="12"/>
          </p:nvPr>
        </p:nvSpPr>
        <p:spPr/>
        <p:txBody>
          <a:bodyPr/>
          <a:lstStyle/>
          <a:p>
            <a:fld id="{8D8F5CA0-29A9-4C89-B725-C3E66C0A2E12}" type="slidenum">
              <a:rPr lang="en-US" smtClean="0"/>
              <a:t>‹#›</a:t>
            </a:fld>
            <a:endParaRPr lang="en-US"/>
          </a:p>
        </p:txBody>
      </p:sp>
      <p:sp>
        <p:nvSpPr>
          <p:cNvPr id="8" name="Title 7"/>
          <p:cNvSpPr>
            <a:spLocks noGrp="1"/>
          </p:cNvSpPr>
          <p:nvPr>
            <p:ph type="title"/>
          </p:nvPr>
        </p:nvSpPr>
        <p:spPr>
          <a:xfrm>
            <a:off x="180475" y="2947085"/>
            <a:ext cx="8686800" cy="1184825"/>
          </a:xfrm>
        </p:spPr>
        <p:txBody>
          <a:bodyPr rtlCol="0" anchor="t"/>
          <a:lstStyle>
            <a:lvl1pPr algn="r">
              <a:defRPr/>
            </a:lvl1pPr>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0" name="Title 19"/>
          <p:cNvSpPr>
            <a:spLocks noGrp="1"/>
          </p:cNvSpPr>
          <p:nvPr>
            <p:ph type="title"/>
          </p:nvPr>
        </p:nvSpPr>
        <p:spPr>
          <a:xfrm>
            <a:off x="301752" y="457200"/>
            <a:ext cx="8686800" cy="841248"/>
          </a:xfrm>
        </p:spPr>
        <p:txBody>
          <a:bodyPr/>
          <a:lstStyle/>
          <a:p>
            <a:r>
              <a:rPr kumimoji="0" lang="en-US" smtClean="0"/>
              <a:t>Click to edit Master title style</a:t>
            </a:r>
            <a:endParaRPr kumimoji="0" lang="en-US"/>
          </a:p>
        </p:txBody>
      </p:sp>
      <p:sp>
        <p:nvSpPr>
          <p:cNvPr id="14" name="Content Placeholder 13"/>
          <p:cNvSpPr>
            <a:spLocks noGrp="1"/>
          </p:cNvSpPr>
          <p:nvPr>
            <p:ph sz="half" idx="1"/>
          </p:nvPr>
        </p:nvSpPr>
        <p:spPr>
          <a:xfrm>
            <a:off x="304800" y="1600200"/>
            <a:ext cx="41910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half" idx="2"/>
          </p:nvPr>
        </p:nvSpPr>
        <p:spPr>
          <a:xfrm>
            <a:off x="4648200" y="1600200"/>
            <a:ext cx="43434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1" name="Date Placeholder 20"/>
          <p:cNvSpPr>
            <a:spLocks noGrp="1"/>
          </p:cNvSpPr>
          <p:nvPr>
            <p:ph type="dt" sz="half" idx="10"/>
          </p:nvPr>
        </p:nvSpPr>
        <p:spPr/>
        <p:txBody>
          <a:bodyPr/>
          <a:lstStyle/>
          <a:p>
            <a:fld id="{EF13F604-1855-4448-827F-9D29974745E5}" type="datetimeFigureOut">
              <a:rPr lang="en-US" smtClean="0"/>
              <a:t>11/3/2022</a:t>
            </a:fld>
            <a:endParaRPr lang="en-US"/>
          </a:p>
        </p:txBody>
      </p:sp>
      <p:sp>
        <p:nvSpPr>
          <p:cNvPr id="10" name="Footer Placeholder 9"/>
          <p:cNvSpPr>
            <a:spLocks noGrp="1"/>
          </p:cNvSpPr>
          <p:nvPr>
            <p:ph type="ftr" sz="quarter" idx="11"/>
          </p:nvPr>
        </p:nvSpPr>
        <p:spPr/>
        <p:txBody>
          <a:bodyPr/>
          <a:lstStyle/>
          <a:p>
            <a:endParaRPr lang="en-US"/>
          </a:p>
        </p:txBody>
      </p:sp>
      <p:sp>
        <p:nvSpPr>
          <p:cNvPr id="31" name="Slide Number Placeholder 30"/>
          <p:cNvSpPr>
            <a:spLocks noGrp="1"/>
          </p:cNvSpPr>
          <p:nvPr>
            <p:ph type="sldNum" sz="quarter" idx="12"/>
          </p:nvPr>
        </p:nvSpPr>
        <p:spPr/>
        <p:txBody>
          <a:bodyPr/>
          <a:lstStyle/>
          <a:p>
            <a:fld id="{8D8F5CA0-29A9-4C89-B725-C3E66C0A2E12}" type="slidenum">
              <a:rPr lang="en-US" smtClean="0"/>
              <a:t>‹#›</a:t>
            </a:fld>
            <a:endParaRPr lang="en-US"/>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9" name="Title 28"/>
          <p:cNvSpPr>
            <a:spLocks noGrp="1"/>
          </p:cNvSpPr>
          <p:nvPr>
            <p:ph type="title"/>
          </p:nvPr>
        </p:nvSpPr>
        <p:spPr>
          <a:xfrm>
            <a:off x="304800" y="5410200"/>
            <a:ext cx="8610600" cy="882650"/>
          </a:xfrm>
        </p:spPr>
        <p:txBody>
          <a:bodyPr anchor="ctr"/>
          <a:lstStyle>
            <a:lvl1pPr>
              <a:defRPr/>
            </a:lvl1pPr>
          </a:lstStyle>
          <a:p>
            <a:r>
              <a:rPr kumimoji="0" lang="en-US" smtClean="0"/>
              <a:t>Click to edit Master title style</a:t>
            </a:r>
            <a:endParaRPr kumimoji="0" lang="en-US"/>
          </a:p>
        </p:txBody>
      </p:sp>
      <p:sp>
        <p:nvSpPr>
          <p:cNvPr id="13" name="Text Placeholder 12"/>
          <p:cNvSpPr>
            <a:spLocks noGrp="1"/>
          </p:cNvSpPr>
          <p:nvPr>
            <p:ph type="body" idx="1"/>
          </p:nvPr>
        </p:nvSpPr>
        <p:spPr>
          <a:xfrm>
            <a:off x="281444" y="666750"/>
            <a:ext cx="4290556"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25" name="Text Placeholder 24"/>
          <p:cNvSpPr>
            <a:spLocks noGrp="1"/>
          </p:cNvSpPr>
          <p:nvPr>
            <p:ph type="body" sz="half" idx="3"/>
          </p:nvPr>
        </p:nvSpPr>
        <p:spPr>
          <a:xfrm>
            <a:off x="4645025" y="666750"/>
            <a:ext cx="4292241"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Content Placeholder 3"/>
          <p:cNvSpPr>
            <a:spLocks noGrp="1"/>
          </p:cNvSpPr>
          <p:nvPr>
            <p:ph sz="quarter" idx="2"/>
          </p:nvPr>
        </p:nvSpPr>
        <p:spPr>
          <a:xfrm>
            <a:off x="281444" y="1316037"/>
            <a:ext cx="429055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8" name="Content Placeholder 27"/>
          <p:cNvSpPr>
            <a:spLocks noGrp="1"/>
          </p:cNvSpPr>
          <p:nvPr>
            <p:ph sz="quarter" idx="4"/>
          </p:nvPr>
        </p:nvSpPr>
        <p:spPr>
          <a:xfrm>
            <a:off x="4648730" y="1316037"/>
            <a:ext cx="428853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Date Placeholder 9"/>
          <p:cNvSpPr>
            <a:spLocks noGrp="1"/>
          </p:cNvSpPr>
          <p:nvPr>
            <p:ph type="dt" sz="half" idx="10"/>
          </p:nvPr>
        </p:nvSpPr>
        <p:spPr/>
        <p:txBody>
          <a:bodyPr/>
          <a:lstStyle/>
          <a:p>
            <a:fld id="{EF13F604-1855-4448-827F-9D29974745E5}" type="datetimeFigureOut">
              <a:rPr lang="en-US" smtClean="0"/>
              <a:t>11/3/2022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229600" y="6477000"/>
            <a:ext cx="762000" cy="246888"/>
          </a:xfrm>
        </p:spPr>
        <p:txBody>
          <a:bodyPr/>
          <a:lstStyle/>
          <a:p>
            <a:fld id="{8D8F5CA0-29A9-4C89-B725-C3E66C0A2E12}" type="slidenum">
              <a:rPr lang="en-US" smtClean="0"/>
              <a:t>‹#›</a:t>
            </a:fld>
            <a:endParaRPr lang="en-US"/>
          </a:p>
        </p:txBody>
      </p:sp>
      <p:sp>
        <p:nvSpPr>
          <p:cNvPr id="11" name="Straight Connector 10"/>
          <p:cNvSpPr>
            <a:spLocks noChangeShapeType="1"/>
          </p:cNvSpPr>
          <p:nvPr/>
        </p:nvSpPr>
        <p:spPr bwMode="auto">
          <a:xfrm>
            <a:off x="514350" y="6019800"/>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0" name="Title 29"/>
          <p:cNvSpPr>
            <a:spLocks noGrp="1"/>
          </p:cNvSpPr>
          <p:nvPr>
            <p:ph type="title"/>
          </p:nvPr>
        </p:nvSpPr>
        <p:spPr>
          <a:xfrm>
            <a:off x="301752" y="457200"/>
            <a:ext cx="8686800" cy="841248"/>
          </a:xfrm>
        </p:spPr>
        <p:txBody>
          <a:bodyPr/>
          <a:lstStyle/>
          <a:p>
            <a:r>
              <a:rPr kumimoji="0" lang="en-US" smtClean="0"/>
              <a:t>Click to edit Master title style</a:t>
            </a:r>
            <a:endParaRPr kumimoji="0" lang="en-US"/>
          </a:p>
        </p:txBody>
      </p:sp>
      <p:sp>
        <p:nvSpPr>
          <p:cNvPr id="12" name="Date Placeholder 11"/>
          <p:cNvSpPr>
            <a:spLocks noGrp="1"/>
          </p:cNvSpPr>
          <p:nvPr>
            <p:ph type="dt" sz="half" idx="10"/>
          </p:nvPr>
        </p:nvSpPr>
        <p:spPr/>
        <p:txBody>
          <a:bodyPr/>
          <a:lstStyle/>
          <a:p>
            <a:fld id="{EF13F604-1855-4448-827F-9D29974745E5}" type="datetimeFigureOut">
              <a:rPr lang="en-US" smtClean="0"/>
              <a:t>11/3/2022</a:t>
            </a:fld>
            <a:endParaRPr lang="en-US"/>
          </a:p>
        </p:txBody>
      </p:sp>
      <p:sp>
        <p:nvSpPr>
          <p:cNvPr id="21" name="Footer Placeholder 20"/>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D8F5CA0-29A9-4C89-B725-C3E66C0A2E12}" type="slidenum">
              <a:rPr lang="en-US" smtClean="0"/>
              <a:t>‹#›</a:t>
            </a:fld>
            <a:endParaRPr lang="en-US"/>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EF13F604-1855-4448-827F-9D29974745E5}" type="datetimeFigureOut">
              <a:rPr lang="en-US" smtClean="0"/>
              <a:t>11/3/2022</a:t>
            </a:fld>
            <a:endParaRPr lang="en-US"/>
          </a:p>
        </p:txBody>
      </p:sp>
      <p:sp>
        <p:nvSpPr>
          <p:cNvPr id="24" name="Footer Placeholder 23"/>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D8F5CA0-29A9-4C89-B725-C3E66C0A2E12}" type="slidenum">
              <a:rPr lang="en-US" smtClean="0"/>
              <a:t>‹#›</a:t>
            </a:fld>
            <a:endParaRPr lang="en-US"/>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Straight Connector 7"/>
          <p:cNvSpPr>
            <a:spLocks noChangeShapeType="1"/>
          </p:cNvSpPr>
          <p:nvPr/>
        </p:nvSpPr>
        <p:spPr bwMode="auto">
          <a:xfrm>
            <a:off x="514350" y="5849117"/>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Title 11"/>
          <p:cNvSpPr>
            <a:spLocks noGrp="1"/>
          </p:cNvSpPr>
          <p:nvPr>
            <p:ph type="title"/>
          </p:nvPr>
        </p:nvSpPr>
        <p:spPr>
          <a:xfrm>
            <a:off x="457200" y="5486400"/>
            <a:ext cx="8458200" cy="520700"/>
          </a:xfrm>
        </p:spPr>
        <p:txBody>
          <a:bodyPr anchor="ctr"/>
          <a:lstStyle>
            <a:lvl1pPr algn="l">
              <a:buNone/>
              <a:defRPr sz="2000" b="1"/>
            </a:lvl1pPr>
          </a:lstStyle>
          <a:p>
            <a:r>
              <a:rPr kumimoji="0" lang="en-US" smtClean="0"/>
              <a:t>Click to edit Master title style</a:t>
            </a:r>
            <a:endParaRPr kumimoji="0" lang="en-US"/>
          </a:p>
        </p:txBody>
      </p:sp>
      <p:sp>
        <p:nvSpPr>
          <p:cNvPr id="26" name="Text Placeholder 25"/>
          <p:cNvSpPr>
            <a:spLocks noGrp="1"/>
          </p:cNvSpPr>
          <p:nvPr>
            <p:ph type="body" idx="2"/>
          </p:nvPr>
        </p:nvSpPr>
        <p:spPr>
          <a:xfrm>
            <a:off x="457200" y="609600"/>
            <a:ext cx="3008313" cy="4800600"/>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14" name="Content Placeholder 13"/>
          <p:cNvSpPr>
            <a:spLocks noGrp="1"/>
          </p:cNvSpPr>
          <p:nvPr>
            <p:ph sz="half" idx="1"/>
          </p:nvPr>
        </p:nvSpPr>
        <p:spPr>
          <a:xfrm>
            <a:off x="3575050" y="609600"/>
            <a:ext cx="5340350" cy="4800600"/>
          </a:xfrm>
        </p:spPr>
        <p:txBody>
          <a:bodyPr/>
          <a:lstStyle>
            <a:lvl1pPr>
              <a:defRPr sz="3200"/>
            </a:lvl1pPr>
            <a:lvl2pPr>
              <a:defRPr sz="2800"/>
            </a:lvl2pPr>
            <a:lvl3pPr>
              <a:defRPr sz="2400"/>
            </a:lvl3pPr>
            <a:lvl4pPr>
              <a:defRPr sz="2000"/>
            </a:lvl4pPr>
            <a:lvl5pPr>
              <a:defRPr sz="20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5" name="Date Placeholder 24"/>
          <p:cNvSpPr>
            <a:spLocks noGrp="1"/>
          </p:cNvSpPr>
          <p:nvPr>
            <p:ph type="dt" sz="half" idx="10"/>
          </p:nvPr>
        </p:nvSpPr>
        <p:spPr/>
        <p:txBody>
          <a:bodyPr/>
          <a:lstStyle/>
          <a:p>
            <a:fld id="{EF13F604-1855-4448-827F-9D29974745E5}" type="datetimeFigureOut">
              <a:rPr lang="en-US" smtClean="0"/>
              <a:t>11/3/2022</a:t>
            </a:fld>
            <a:endParaRPr lang="en-US"/>
          </a:p>
        </p:txBody>
      </p:sp>
      <p:sp>
        <p:nvSpPr>
          <p:cNvPr id="29" name="Footer Placeholder 28"/>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D8F5CA0-29A9-4C89-B725-C3E66C0A2E12}" type="slidenum">
              <a:rPr lang="en-US" smtClean="0"/>
              <a:t>‹#›</a:t>
            </a:fld>
            <a:endParaRPr lang="en-US"/>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3" name="Picture Placeholder 12"/>
          <p:cNvSpPr>
            <a:spLocks noGrp="1"/>
          </p:cNvSpPr>
          <p:nvPr>
            <p:ph type="pic" idx="1"/>
          </p:nvPr>
        </p:nvSpPr>
        <p:spPr>
          <a:xfrm>
            <a:off x="3505200" y="616634"/>
            <a:ext cx="5029200" cy="3657600"/>
          </a:xfrm>
          <a:solidFill>
            <a:schemeClr val="bg1"/>
          </a:solidFill>
          <a:ln w="6350">
            <a:solidFill>
              <a:schemeClr val="accent1"/>
            </a:solidFill>
          </a:ln>
          <a:effectLst>
            <a:reflection blurRad="1000" stA="49000" endA="500" endPos="10000" dist="900" dir="5400000" sy="-90000" algn="bl" rotWithShape="0"/>
          </a:effectLst>
        </p:spPr>
        <p:txBody>
          <a:bodyPr/>
          <a:lstStyle>
            <a:lvl1pPr marL="0" indent="0">
              <a:buNone/>
              <a:defRPr sz="3200"/>
            </a:lvl1pPr>
          </a:lstStyle>
          <a:p>
            <a:r>
              <a:rPr kumimoji="0" lang="en-US" smtClean="0"/>
              <a:t>Click icon to add picture</a:t>
            </a:r>
            <a:endParaRPr kumimoji="0" lang="en-US" dirty="0"/>
          </a:p>
        </p:txBody>
      </p:sp>
      <p:sp>
        <p:nvSpPr>
          <p:cNvPr id="7" name="Date Placeholder 6"/>
          <p:cNvSpPr>
            <a:spLocks noGrp="1"/>
          </p:cNvSpPr>
          <p:nvPr>
            <p:ph type="dt" sz="half" idx="10"/>
          </p:nvPr>
        </p:nvSpPr>
        <p:spPr/>
        <p:txBody>
          <a:bodyPr/>
          <a:lstStyle/>
          <a:p>
            <a:fld id="{EF13F604-1855-4448-827F-9D29974745E5}" type="datetimeFigureOut">
              <a:rPr lang="en-US" smtClean="0"/>
              <a:t>11/3/2022</a:t>
            </a:fld>
            <a:endParaRPr lang="en-US"/>
          </a:p>
        </p:txBody>
      </p:sp>
      <p:sp>
        <p:nvSpPr>
          <p:cNvPr id="5" name="Footer Placeholder 4"/>
          <p:cNvSpPr>
            <a:spLocks noGrp="1"/>
          </p:cNvSpPr>
          <p:nvPr>
            <p:ph type="ftr" sz="quarter" idx="11"/>
          </p:nvPr>
        </p:nvSpPr>
        <p:spPr/>
        <p:txBody>
          <a:bodyPr/>
          <a:lstStyle/>
          <a:p>
            <a:endParaRPr lang="en-US"/>
          </a:p>
        </p:txBody>
      </p:sp>
      <p:sp>
        <p:nvSpPr>
          <p:cNvPr id="31" name="Slide Number Placeholder 30"/>
          <p:cNvSpPr>
            <a:spLocks noGrp="1"/>
          </p:cNvSpPr>
          <p:nvPr>
            <p:ph type="sldNum" sz="quarter" idx="12"/>
          </p:nvPr>
        </p:nvSpPr>
        <p:spPr/>
        <p:txBody>
          <a:bodyPr/>
          <a:lstStyle/>
          <a:p>
            <a:fld id="{8D8F5CA0-29A9-4C89-B725-C3E66C0A2E12}" type="slidenum">
              <a:rPr lang="en-US" smtClean="0"/>
              <a:t>‹#›</a:t>
            </a:fld>
            <a:endParaRPr lang="en-US"/>
          </a:p>
        </p:txBody>
      </p:sp>
      <p:sp>
        <p:nvSpPr>
          <p:cNvPr id="17" name="Title 16"/>
          <p:cNvSpPr>
            <a:spLocks noGrp="1"/>
          </p:cNvSpPr>
          <p:nvPr>
            <p:ph type="title"/>
          </p:nvPr>
        </p:nvSpPr>
        <p:spPr>
          <a:xfrm>
            <a:off x="381000" y="4993760"/>
            <a:ext cx="5867400" cy="522288"/>
          </a:xfrm>
        </p:spPr>
        <p:txBody>
          <a:bodyPr anchor="ctr"/>
          <a:lstStyle>
            <a:lvl1pPr algn="l">
              <a:buNone/>
              <a:defRPr sz="2000" b="1"/>
            </a:lvl1pPr>
          </a:lstStyle>
          <a:p>
            <a:r>
              <a:rPr kumimoji="0" lang="en-US" smtClean="0"/>
              <a:t>Click to edit Master title style</a:t>
            </a:r>
            <a:endParaRPr kumimoji="0" lang="en-US"/>
          </a:p>
        </p:txBody>
      </p:sp>
      <p:sp>
        <p:nvSpPr>
          <p:cNvPr id="26" name="Text Placeholder 25"/>
          <p:cNvSpPr>
            <a:spLocks noGrp="1"/>
          </p:cNvSpPr>
          <p:nvPr>
            <p:ph type="body" sz="half" idx="2"/>
          </p:nvPr>
        </p:nvSpPr>
        <p:spPr>
          <a:xfrm>
            <a:off x="381000" y="5533218"/>
            <a:ext cx="5867400" cy="768350"/>
          </a:xfrm>
        </p:spPr>
        <p:txBody>
          <a:bodyPr lIns="109728" tIns="0"/>
          <a:lstStyle>
            <a:lvl1pPr marL="0" indent="0">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Text Placeholder 7"/>
          <p:cNvSpPr>
            <a:spLocks noGrp="1"/>
          </p:cNvSpPr>
          <p:nvPr>
            <p:ph type="body" idx="1"/>
          </p:nvPr>
        </p:nvSpPr>
        <p:spPr>
          <a:xfrm>
            <a:off x="304800" y="1554162"/>
            <a:ext cx="8686800" cy="4525963"/>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1" name="Date Placeholder 10"/>
          <p:cNvSpPr>
            <a:spLocks noGrp="1"/>
          </p:cNvSpPr>
          <p:nvPr>
            <p:ph type="dt" sz="half" idx="2"/>
          </p:nvPr>
        </p:nvSpPr>
        <p:spPr>
          <a:xfrm>
            <a:off x="6477000" y="76200"/>
            <a:ext cx="2514600" cy="288925"/>
          </a:xfrm>
          <a:prstGeom prst="rect">
            <a:avLst/>
          </a:prstGeom>
        </p:spPr>
        <p:txBody>
          <a:bodyPr vert="horz"/>
          <a:lstStyle>
            <a:lvl1pPr algn="l" eaLnBrk="1" latinLnBrk="0" hangingPunct="1">
              <a:defRPr kumimoji="0" sz="1200">
                <a:solidFill>
                  <a:schemeClr val="accent1">
                    <a:shade val="75000"/>
                  </a:schemeClr>
                </a:solidFill>
              </a:defRPr>
            </a:lvl1pPr>
          </a:lstStyle>
          <a:p>
            <a:fld id="{EF13F604-1855-4448-827F-9D29974745E5}" type="datetimeFigureOut">
              <a:rPr lang="en-US" smtClean="0"/>
              <a:t>11/3/2022</a:t>
            </a:fld>
            <a:endParaRPr lang="en-US"/>
          </a:p>
        </p:txBody>
      </p:sp>
      <p:sp>
        <p:nvSpPr>
          <p:cNvPr id="28" name="Footer Placeholder 27"/>
          <p:cNvSpPr>
            <a:spLocks noGrp="1"/>
          </p:cNvSpPr>
          <p:nvPr>
            <p:ph type="ftr" sz="quarter" idx="3"/>
          </p:nvPr>
        </p:nvSpPr>
        <p:spPr>
          <a:xfrm>
            <a:off x="3124200" y="76200"/>
            <a:ext cx="3352800" cy="288925"/>
          </a:xfrm>
          <a:prstGeom prst="rect">
            <a:avLst/>
          </a:prstGeom>
        </p:spPr>
        <p:txBody>
          <a:bodyPr vert="horz"/>
          <a:lstStyle>
            <a:lvl1pPr algn="r" eaLnBrk="1" latinLnBrk="0" hangingPunct="1">
              <a:defRPr kumimoji="0" sz="1200">
                <a:solidFill>
                  <a:schemeClr val="accent1">
                    <a:shade val="75000"/>
                  </a:schemeClr>
                </a:solidFill>
              </a:defRPr>
            </a:lvl1pPr>
          </a:lstStyle>
          <a:p>
            <a:endParaRPr lang="en-US"/>
          </a:p>
        </p:txBody>
      </p:sp>
      <p:sp>
        <p:nvSpPr>
          <p:cNvPr id="5" name="Slide Number Placeholder 4"/>
          <p:cNvSpPr>
            <a:spLocks noGrp="1"/>
          </p:cNvSpPr>
          <p:nvPr>
            <p:ph type="sldNum" sz="quarter" idx="4"/>
          </p:nvPr>
        </p:nvSpPr>
        <p:spPr>
          <a:xfrm>
            <a:off x="8229600" y="6477000"/>
            <a:ext cx="762000" cy="244475"/>
          </a:xfrm>
          <a:prstGeom prst="rect">
            <a:avLst/>
          </a:prstGeom>
        </p:spPr>
        <p:txBody>
          <a:bodyPr vert="horz"/>
          <a:lstStyle>
            <a:lvl1pPr algn="r" eaLnBrk="1" latinLnBrk="0" hangingPunct="1">
              <a:defRPr kumimoji="0" sz="1200">
                <a:solidFill>
                  <a:schemeClr val="accent1">
                    <a:shade val="75000"/>
                  </a:schemeClr>
                </a:solidFill>
              </a:defRPr>
            </a:lvl1pPr>
          </a:lstStyle>
          <a:p>
            <a:fld id="{8D8F5CA0-29A9-4C89-B725-C3E66C0A2E12}" type="slidenum">
              <a:rPr lang="en-US" smtClean="0"/>
              <a:t>‹#›</a:t>
            </a:fld>
            <a:endParaRPr lang="en-US"/>
          </a:p>
        </p:txBody>
      </p:sp>
      <p:sp>
        <p:nvSpPr>
          <p:cNvPr id="10" name="Title Placeholder 9"/>
          <p:cNvSpPr>
            <a:spLocks noGrp="1"/>
          </p:cNvSpPr>
          <p:nvPr>
            <p:ph type="title"/>
          </p:nvPr>
        </p:nvSpPr>
        <p:spPr>
          <a:xfrm>
            <a:off x="304800" y="457200"/>
            <a:ext cx="8686800" cy="838200"/>
          </a:xfrm>
          <a:prstGeom prst="rect">
            <a:avLst/>
          </a:prstGeom>
        </p:spPr>
        <p:txBody>
          <a:bodyPr vert="horz" anchor="ctr">
            <a:normAutofit/>
          </a:bodyPr>
          <a:lstStyle/>
          <a:p>
            <a:r>
              <a:rPr kumimoji="0" lang="en-US" smtClean="0"/>
              <a:t>Click to edit Master title style</a:t>
            </a:r>
            <a:endParaRPr kumimoji="0" lang="en-US"/>
          </a:p>
        </p:txBody>
      </p:sp>
      <p:sp>
        <p:nvSpPr>
          <p:cNvPr id="9" name="Straight Connector 8"/>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Straight Connector 11"/>
          <p:cNvSpPr>
            <a:spLocks noChangeShapeType="1"/>
          </p:cNvSpPr>
          <p:nvPr/>
        </p:nvSpPr>
        <p:spPr bwMode="auto">
          <a:xfrm>
            <a:off x="514350" y="1057986"/>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mc:AlternateContent xmlns:mc="http://schemas.openxmlformats.org/markup-compatibility/2006" xmlns:p14="http://schemas.microsoft.com/office/powerpoint/2010/main">
    <mc:Choice Requires="p14">
      <p:transition p14:dur="0"/>
    </mc:Choice>
    <mc:Fallback xmlns="">
      <p:transition/>
    </mc:Fallback>
  </mc:AlternateContent>
  <p:txStyles>
    <p:titleStyle>
      <a:lvl1pPr algn="l" rtl="0" eaLnBrk="1" latinLnBrk="0" hangingPunct="1">
        <a:spcBef>
          <a:spcPct val="0"/>
        </a:spcBef>
        <a:buNone/>
        <a:defRPr kumimoji="0" sz="3600" kern="1200" cap="all" baseline="0">
          <a:solidFill>
            <a:schemeClr val="tx2"/>
          </a:solidFill>
          <a:effectLst>
            <a:reflection blurRad="12700" stA="48000" endA="300" endPos="55000" dir="5400000" sy="-90000" algn="bl" rotWithShape="0"/>
          </a:effectLst>
          <a:latin typeface="+mj-lt"/>
          <a:ea typeface="+mj-ea"/>
          <a:cs typeface="+mj-cs"/>
        </a:defRPr>
      </a:lvl1pPr>
    </p:titleStyle>
    <p:bodyStyle>
      <a:lvl1pPr marL="342900" indent="-342900" algn="l" rtl="0" eaLnBrk="1" latinLnBrk="0" hangingPunct="1">
        <a:spcBef>
          <a:spcPct val="20000"/>
        </a:spcBef>
        <a:buClr>
          <a:schemeClr val="accent1"/>
        </a:buClr>
        <a:buSzPct val="70000"/>
        <a:buFont typeface="Wingdings 2"/>
        <a:buChar char=""/>
        <a:defRPr kumimoji="0" sz="3200" kern="1200">
          <a:solidFill>
            <a:schemeClr val="tx2"/>
          </a:solidFill>
          <a:latin typeface="+mn-lt"/>
          <a:ea typeface="+mn-ea"/>
          <a:cs typeface="+mn-cs"/>
        </a:defRPr>
      </a:lvl1pPr>
      <a:lvl2pPr marL="742950" indent="-285750" algn="l" rtl="0" eaLnBrk="1" latinLnBrk="0" hangingPunct="1">
        <a:spcBef>
          <a:spcPct val="20000"/>
        </a:spcBef>
        <a:buClr>
          <a:schemeClr val="accent1"/>
        </a:buClr>
        <a:buSzPct val="70000"/>
        <a:buFont typeface="Wingdings 2"/>
        <a:buChar char=""/>
        <a:defRPr kumimoji="0" sz="2800" kern="1200">
          <a:solidFill>
            <a:schemeClr val="tx2"/>
          </a:solidFill>
          <a:latin typeface="+mn-lt"/>
          <a:ea typeface="+mn-ea"/>
          <a:cs typeface="+mn-cs"/>
        </a:defRPr>
      </a:lvl2pPr>
      <a:lvl3pPr marL="1143000" indent="-228600" algn="l" rtl="0" eaLnBrk="1" latinLnBrk="0" hangingPunct="1">
        <a:spcBef>
          <a:spcPct val="20000"/>
        </a:spcBef>
        <a:buClr>
          <a:schemeClr val="accent1"/>
        </a:buClr>
        <a:buSzPct val="70000"/>
        <a:buFont typeface="Wingdings 2"/>
        <a:buChar char=""/>
        <a:defRPr kumimoji="0" sz="2400" kern="1200">
          <a:solidFill>
            <a:schemeClr val="tx2"/>
          </a:solidFill>
          <a:latin typeface="+mn-lt"/>
          <a:ea typeface="+mn-ea"/>
          <a:cs typeface="+mn-cs"/>
        </a:defRPr>
      </a:lvl3pPr>
      <a:lvl4pPr marL="1600200" indent="-228600" algn="l" rtl="0" eaLnBrk="1" latinLnBrk="0" hangingPunct="1">
        <a:spcBef>
          <a:spcPct val="20000"/>
        </a:spcBef>
        <a:buClr>
          <a:schemeClr val="accent1"/>
        </a:buClr>
        <a:buSzPct val="70000"/>
        <a:buFont typeface="Wingdings 2"/>
        <a:buChar char=""/>
        <a:defRPr kumimoji="0" sz="2000" kern="1200">
          <a:solidFill>
            <a:schemeClr val="tx2"/>
          </a:solidFill>
          <a:latin typeface="+mn-lt"/>
          <a:ea typeface="+mn-ea"/>
          <a:cs typeface="+mn-cs"/>
        </a:defRPr>
      </a:lvl4pPr>
      <a:lvl5pPr marL="20574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5pPr>
      <a:lvl6pPr marL="25146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6pPr>
      <a:lvl7pPr marL="2971800" indent="-228600" algn="l" rtl="0" eaLnBrk="1" latinLnBrk="0" hangingPunct="1">
        <a:spcBef>
          <a:spcPct val="20000"/>
        </a:spcBef>
        <a:buClr>
          <a:schemeClr val="accent1"/>
        </a:buClr>
        <a:buSzPct val="60000"/>
        <a:buFont typeface="Wingdings 2"/>
        <a:buChar char=""/>
        <a:defRPr kumimoji="0" sz="1600" kern="1200">
          <a:solidFill>
            <a:schemeClr val="tx2"/>
          </a:solidFill>
          <a:latin typeface="+mn-lt"/>
          <a:ea typeface="+mn-ea"/>
          <a:cs typeface="+mn-cs"/>
        </a:defRPr>
      </a:lvl7pPr>
      <a:lvl8pPr marL="3429000" indent="-228600" algn="l" rtl="0" eaLnBrk="1" latinLnBrk="0" hangingPunct="1">
        <a:spcBef>
          <a:spcPct val="20000"/>
        </a:spcBef>
        <a:buClr>
          <a:schemeClr val="accent1"/>
        </a:buClr>
        <a:buSzPct val="60000"/>
        <a:buFont typeface="Wingdings 2"/>
        <a:buChar char=""/>
        <a:defRPr kumimoji="0" sz="1600" kern="1200" baseline="0">
          <a:solidFill>
            <a:schemeClr val="tx2"/>
          </a:solidFill>
          <a:latin typeface="+mn-lt"/>
          <a:ea typeface="+mn-ea"/>
          <a:cs typeface="+mn-cs"/>
        </a:defRPr>
      </a:lvl8pPr>
      <a:lvl9pPr marL="3886200" indent="-228600" algn="l" rtl="0" eaLnBrk="1" latinLnBrk="0" hangingPunct="1">
        <a:spcBef>
          <a:spcPct val="20000"/>
        </a:spcBef>
        <a:buClr>
          <a:schemeClr val="accent1"/>
        </a:buClr>
        <a:buSzPct val="60000"/>
        <a:buFont typeface="Wingdings 2"/>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en-US"/>
          </a:p>
        </p:txBody>
      </p:sp>
      <p:sp>
        <p:nvSpPr>
          <p:cNvPr id="3" name="Subtitle 2"/>
          <p:cNvSpPr>
            <a:spLocks noGrp="1"/>
          </p:cNvSpPr>
          <p:nvPr>
            <p:ph type="subTitle" idx="1"/>
          </p:nvPr>
        </p:nvSpPr>
        <p:spPr/>
        <p:txBody>
          <a:bodyPr/>
          <a:lstStyle/>
          <a:p>
            <a:r>
              <a:rPr lang="sr-Cyrl-RS" dirty="0" smtClean="0"/>
              <a:t>ВОДИЧ </a:t>
            </a:r>
            <a:endParaRPr lang="en-US" dirty="0"/>
          </a:p>
        </p:txBody>
      </p:sp>
    </p:spTree>
    <p:extLst>
      <p:ext uri="{BB962C8B-B14F-4D97-AF65-F5344CB8AC3E}">
        <p14:creationId xmlns:p14="http://schemas.microsoft.com/office/powerpoint/2010/main" val="105467878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r-Cyrl-RS" dirty="0" smtClean="0"/>
              <a:t>НЕПРИМЕРЕН  ДЕЧЈИ РАД </a:t>
            </a:r>
            <a:endParaRPr lang="en-US" dirty="0"/>
          </a:p>
        </p:txBody>
      </p:sp>
      <p:sp>
        <p:nvSpPr>
          <p:cNvPr id="3" name="Content Placeholder 2"/>
          <p:cNvSpPr>
            <a:spLocks noGrp="1"/>
          </p:cNvSpPr>
          <p:nvPr>
            <p:ph idx="1"/>
          </p:nvPr>
        </p:nvSpPr>
        <p:spPr/>
        <p:txBody>
          <a:bodyPr>
            <a:normAutofit fontScale="85000" lnSpcReduction="10000"/>
          </a:bodyPr>
          <a:lstStyle/>
          <a:p>
            <a:r>
              <a:rPr lang="ru-RU" dirty="0" smtClean="0"/>
              <a:t>ДЕЧЈИ РАД који је непримерен узрасту, који угрожава здравље, школовање </a:t>
            </a:r>
            <a:r>
              <a:rPr lang="ru-RU" dirty="0" smtClean="0"/>
              <a:t>и/или живот </a:t>
            </a:r>
            <a:r>
              <a:rPr lang="ru-RU" dirty="0" smtClean="0"/>
              <a:t>детета означава се као непожељан дечји рад или злоупотреба дечјег рада.</a:t>
            </a:r>
          </a:p>
          <a:p>
            <a:pPr marL="0" indent="0">
              <a:buNone/>
            </a:pPr>
            <a:endParaRPr lang="ru-RU" dirty="0" smtClean="0"/>
          </a:p>
          <a:p>
            <a:r>
              <a:rPr lang="ru-RU" dirty="0" smtClean="0"/>
              <a:t>Пожељан дечји рад је рад који означава учешће деце у пословима који су у складу </a:t>
            </a:r>
            <a:r>
              <a:rPr lang="ru-RU" dirty="0" smtClean="0"/>
              <a:t>са узрастом </a:t>
            </a:r>
            <a:r>
              <a:rPr lang="ru-RU" dirty="0" smtClean="0"/>
              <a:t>и интересима детета и доприносе развоју радних навика детета, </a:t>
            </a:r>
            <a:r>
              <a:rPr lang="ru-RU" dirty="0" smtClean="0"/>
              <a:t>одговорности према </a:t>
            </a:r>
            <a:r>
              <a:rPr lang="ru-RU" dirty="0" smtClean="0"/>
              <a:t>раду и породици, односно то је рад који не угрожава ментално и физико здравље и</a:t>
            </a:r>
          </a:p>
          <a:p>
            <a:r>
              <a:rPr lang="ru-RU" dirty="0" smtClean="0"/>
              <a:t>школовање детета.</a:t>
            </a:r>
            <a:endParaRPr lang="en-US" dirty="0"/>
          </a:p>
        </p:txBody>
      </p:sp>
    </p:spTree>
    <p:extLst>
      <p:ext uri="{BB962C8B-B14F-4D97-AF65-F5344CB8AC3E}">
        <p14:creationId xmlns:p14="http://schemas.microsoft.com/office/powerpoint/2010/main" val="143748431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r-Cyrl-RS" dirty="0" smtClean="0"/>
              <a:t>Рањивост деце </a:t>
            </a:r>
            <a:endParaRPr lang="en-US" dirty="0"/>
          </a:p>
        </p:txBody>
      </p:sp>
      <p:sp>
        <p:nvSpPr>
          <p:cNvPr id="3" name="Content Placeholder 2"/>
          <p:cNvSpPr>
            <a:spLocks noGrp="1"/>
          </p:cNvSpPr>
          <p:nvPr>
            <p:ph idx="1"/>
          </p:nvPr>
        </p:nvSpPr>
        <p:spPr/>
        <p:txBody>
          <a:bodyPr>
            <a:normAutofit fontScale="85000" lnSpcReduction="10000"/>
          </a:bodyPr>
          <a:lstStyle/>
          <a:p>
            <a:r>
              <a:rPr lang="ru-RU" dirty="0" smtClean="0"/>
              <a:t>Када је у питању подложност трговини људима, најчешћи фактори  рањивости су:</a:t>
            </a:r>
          </a:p>
          <a:p>
            <a:r>
              <a:rPr lang="ru-RU" dirty="0" smtClean="0"/>
              <a:t>• Рана искљученост из образовног система</a:t>
            </a:r>
          </a:p>
          <a:p>
            <a:r>
              <a:rPr lang="ru-RU" dirty="0" smtClean="0"/>
              <a:t>• Неадекватна подршка и заштита детета од стране родитеља, старатеља или других одраслих лица</a:t>
            </a:r>
          </a:p>
          <a:p>
            <a:r>
              <a:rPr lang="ru-RU" dirty="0" smtClean="0"/>
              <a:t>• Менталне и физичке тешкоће детета</a:t>
            </a:r>
          </a:p>
          <a:p>
            <a:r>
              <a:rPr lang="ru-RU" dirty="0" smtClean="0"/>
              <a:t>• Промискуитетност деце</a:t>
            </a:r>
          </a:p>
          <a:p>
            <a:r>
              <a:rPr lang="ru-RU" dirty="0" smtClean="0"/>
              <a:t>• Злоупотреба психоактивних супстанци</a:t>
            </a:r>
          </a:p>
          <a:p>
            <a:r>
              <a:rPr lang="ru-RU" dirty="0" smtClean="0"/>
              <a:t>• Склоност разним видовима криминалног или асоцијалног понашања</a:t>
            </a:r>
            <a:endParaRPr lang="en-US" dirty="0"/>
          </a:p>
        </p:txBody>
      </p:sp>
    </p:spTree>
    <p:extLst>
      <p:ext uri="{BB962C8B-B14F-4D97-AF65-F5344CB8AC3E}">
        <p14:creationId xmlns:p14="http://schemas.microsoft.com/office/powerpoint/2010/main" val="408667575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49036" y="228600"/>
            <a:ext cx="8229600" cy="1143000"/>
          </a:xfrm>
        </p:spPr>
        <p:txBody>
          <a:bodyPr>
            <a:normAutofit/>
          </a:bodyPr>
          <a:lstStyle/>
          <a:p>
            <a:r>
              <a:rPr lang="ru-RU" sz="2800" dirty="0" smtClean="0"/>
              <a:t>КОЈЕ ПРОМЕНЕ КОД ДЕТЕТА МОЖЕ ИЗАЗВАТИ</a:t>
            </a:r>
            <a:br>
              <a:rPr lang="ru-RU" sz="2800" dirty="0" smtClean="0"/>
            </a:br>
            <a:r>
              <a:rPr lang="ru-RU" sz="2800" dirty="0" smtClean="0"/>
              <a:t>ТРГОВИНА ЉУДИМА?</a:t>
            </a:r>
            <a:endParaRPr lang="en-US" sz="2800" dirty="0"/>
          </a:p>
        </p:txBody>
      </p:sp>
      <p:sp>
        <p:nvSpPr>
          <p:cNvPr id="3" name="Content Placeholder 2"/>
          <p:cNvSpPr>
            <a:spLocks noGrp="1"/>
          </p:cNvSpPr>
          <p:nvPr>
            <p:ph idx="1"/>
          </p:nvPr>
        </p:nvSpPr>
        <p:spPr>
          <a:xfrm>
            <a:off x="457200" y="1371600"/>
            <a:ext cx="8229600" cy="5105400"/>
          </a:xfrm>
          <a:solidFill>
            <a:schemeClr val="accent6">
              <a:lumMod val="60000"/>
              <a:lumOff val="40000"/>
            </a:schemeClr>
          </a:solidFill>
        </p:spPr>
        <p:txBody>
          <a:bodyPr>
            <a:noAutofit/>
          </a:bodyPr>
          <a:lstStyle/>
          <a:p>
            <a:r>
              <a:rPr lang="sr-Cyrl-CS" sz="2400" dirty="0" smtClean="0"/>
              <a:t>Дете се трајно мења под утицајем трауматских искустава. </a:t>
            </a:r>
          </a:p>
          <a:p>
            <a:r>
              <a:rPr lang="sr-Cyrl-CS" sz="2400" dirty="0" smtClean="0"/>
              <a:t>Траума не оставља исте промене код све деце, али је извесно да утиче на различите аспекте њиховог развоја (психичког, физичког и моралног). Најчешће промене јављају се у погледу:</a:t>
            </a:r>
          </a:p>
          <a:p>
            <a:r>
              <a:rPr lang="sr-Cyrl-CS" sz="2400" dirty="0" smtClean="0"/>
              <a:t>Односа са члановима породице, друштвом, окружењем</a:t>
            </a:r>
          </a:p>
          <a:p>
            <a:r>
              <a:rPr lang="sr-Cyrl-CS" sz="2400" dirty="0" smtClean="0"/>
              <a:t>Физичког здравља</a:t>
            </a:r>
          </a:p>
          <a:p>
            <a:r>
              <a:rPr lang="sr-Cyrl-CS" sz="2400" dirty="0" smtClean="0"/>
              <a:t>Емоција и емоционалног реаговања</a:t>
            </a:r>
          </a:p>
          <a:p>
            <a:r>
              <a:rPr lang="sr-Cyrl-CS" sz="2400" dirty="0" smtClean="0"/>
              <a:t>Понашања</a:t>
            </a:r>
          </a:p>
          <a:p>
            <a:r>
              <a:rPr lang="sr-Cyrl-CS" sz="2400" dirty="0"/>
              <a:t>П</a:t>
            </a:r>
            <a:r>
              <a:rPr lang="sr-Cyrl-CS" sz="2400" dirty="0" smtClean="0"/>
              <a:t>амћења</a:t>
            </a:r>
          </a:p>
          <a:p>
            <a:r>
              <a:rPr lang="sr-Cyrl-CS" sz="2400" dirty="0" smtClean="0"/>
              <a:t>Слике о себи и перспективе будућности</a:t>
            </a:r>
          </a:p>
          <a:p>
            <a:r>
              <a:rPr lang="sr-Cyrl-CS" sz="2400" dirty="0" smtClean="0"/>
              <a:t>Економског стања</a:t>
            </a:r>
            <a:endParaRPr lang="en-US" sz="2400" dirty="0"/>
          </a:p>
        </p:txBody>
      </p:sp>
    </p:spTree>
    <p:extLst>
      <p:ext uri="{BB962C8B-B14F-4D97-AF65-F5344CB8AC3E}">
        <p14:creationId xmlns:p14="http://schemas.microsoft.com/office/powerpoint/2010/main" val="228923831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sr-Cyrl-CS" dirty="0" smtClean="0"/>
              <a:t>РЕАКЦИЈЕ ДЕТЕТА ШКОЛСКОГ УЗРАСТА</a:t>
            </a:r>
            <a:endParaRPr lang="en-US" dirty="0"/>
          </a:p>
        </p:txBody>
      </p:sp>
      <p:sp>
        <p:nvSpPr>
          <p:cNvPr id="3" name="Content Placeholder 2"/>
          <p:cNvSpPr>
            <a:spLocks noGrp="1"/>
          </p:cNvSpPr>
          <p:nvPr>
            <p:ph idx="1"/>
          </p:nvPr>
        </p:nvSpPr>
        <p:spPr>
          <a:solidFill>
            <a:schemeClr val="accent6">
              <a:lumMod val="60000"/>
              <a:lumOff val="40000"/>
            </a:schemeClr>
          </a:solidFill>
        </p:spPr>
        <p:txBody>
          <a:bodyPr/>
          <a:lstStyle/>
          <a:p>
            <a:r>
              <a:rPr lang="sr-Cyrl-CS" dirty="0"/>
              <a:t>т</a:t>
            </a:r>
            <a:r>
              <a:rPr lang="sr-Cyrl-CS" dirty="0" smtClean="0"/>
              <a:t>ешкоће концентрације, </a:t>
            </a:r>
          </a:p>
          <a:p>
            <a:r>
              <a:rPr lang="sr-Cyrl-CS" dirty="0" smtClean="0"/>
              <a:t>самооптуживање, </a:t>
            </a:r>
          </a:p>
          <a:p>
            <a:r>
              <a:rPr lang="sr-Cyrl-CS" dirty="0" smtClean="0"/>
              <a:t>осећање кривице, </a:t>
            </a:r>
          </a:p>
          <a:p>
            <a:r>
              <a:rPr lang="sr-Cyrl-CS" dirty="0" smtClean="0"/>
              <a:t>фантазије освете,</a:t>
            </a:r>
          </a:p>
          <a:p>
            <a:r>
              <a:rPr lang="sr-Cyrl-CS" dirty="0" smtClean="0"/>
              <a:t>повишена раздражљивост, </a:t>
            </a:r>
          </a:p>
          <a:p>
            <a:r>
              <a:rPr lang="sr-Cyrl-CS" dirty="0"/>
              <a:t>п</a:t>
            </a:r>
            <a:r>
              <a:rPr lang="sr-Cyrl-CS" dirty="0" smtClean="0"/>
              <a:t>овлачење / повећана агресија.</a:t>
            </a:r>
            <a:endParaRPr lang="en-US" dirty="0"/>
          </a:p>
        </p:txBody>
      </p:sp>
    </p:spTree>
    <p:extLst>
      <p:ext uri="{BB962C8B-B14F-4D97-AF65-F5344CB8AC3E}">
        <p14:creationId xmlns:p14="http://schemas.microsoft.com/office/powerpoint/2010/main" val="1663717896"/>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sr-Cyrl-CS" dirty="0" smtClean="0"/>
              <a:t>РЕАКЦИЈЕ ДЕТЕТА У АДОЛЕСЦЕНЦИЈИ</a:t>
            </a:r>
            <a:endParaRPr lang="en-US" dirty="0"/>
          </a:p>
        </p:txBody>
      </p:sp>
      <p:sp>
        <p:nvSpPr>
          <p:cNvPr id="3" name="Content Placeholder 2"/>
          <p:cNvSpPr>
            <a:spLocks noGrp="1"/>
          </p:cNvSpPr>
          <p:nvPr>
            <p:ph idx="1"/>
          </p:nvPr>
        </p:nvSpPr>
        <p:spPr>
          <a:solidFill>
            <a:schemeClr val="accent6">
              <a:lumMod val="60000"/>
              <a:lumOff val="40000"/>
            </a:schemeClr>
          </a:solidFill>
        </p:spPr>
        <p:txBody>
          <a:bodyPr>
            <a:normAutofit/>
          </a:bodyPr>
          <a:lstStyle/>
          <a:p>
            <a:r>
              <a:rPr lang="sr-Cyrl-CS" dirty="0" smtClean="0"/>
              <a:t>Реакциј</a:t>
            </a:r>
            <a:r>
              <a:rPr lang="en-US" dirty="0" smtClean="0"/>
              <a:t>e </a:t>
            </a:r>
            <a:r>
              <a:rPr lang="sr-Cyrl-CS" dirty="0" smtClean="0"/>
              <a:t>сличне као код одраслих, ’’</a:t>
            </a:r>
            <a:r>
              <a:rPr lang="en-US" dirty="0" smtClean="0"/>
              <a:t>acting out’’, </a:t>
            </a:r>
            <a:endParaRPr lang="sr-Cyrl-RS" dirty="0" smtClean="0"/>
          </a:p>
          <a:p>
            <a:r>
              <a:rPr lang="sr-Cyrl-CS" dirty="0" smtClean="0"/>
              <a:t>измењена перцепција будућности, </a:t>
            </a:r>
          </a:p>
          <a:p>
            <a:r>
              <a:rPr lang="sr-Cyrl-CS" dirty="0" smtClean="0"/>
              <a:t>ниско самопоштовање, </a:t>
            </a:r>
          </a:p>
          <a:p>
            <a:r>
              <a:rPr lang="sr-Cyrl-CS" dirty="0" smtClean="0"/>
              <a:t>нижа компетентност, </a:t>
            </a:r>
          </a:p>
          <a:p>
            <a:r>
              <a:rPr lang="sr-Cyrl-CS" dirty="0" smtClean="0"/>
              <a:t>немогућност уживања,</a:t>
            </a:r>
          </a:p>
          <a:p>
            <a:r>
              <a:rPr lang="sr-Cyrl-CS" dirty="0" smtClean="0"/>
              <a:t>песимизам.</a:t>
            </a:r>
            <a:endParaRPr lang="en-US" dirty="0"/>
          </a:p>
        </p:txBody>
      </p:sp>
    </p:spTree>
    <p:extLst>
      <p:ext uri="{BB962C8B-B14F-4D97-AF65-F5344CB8AC3E}">
        <p14:creationId xmlns:p14="http://schemas.microsoft.com/office/powerpoint/2010/main" val="398570529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ru-RU" sz="3200" dirty="0" smtClean="0"/>
              <a:t>ШТА ЈЕ ТО ШТО ДЕТЕТУ ПОМАЖЕ ДА СЕ ИЗБОРИ СА ТРАУМОМ?</a:t>
            </a:r>
            <a:endParaRPr lang="en-US" sz="3200" dirty="0"/>
          </a:p>
        </p:txBody>
      </p:sp>
      <p:sp>
        <p:nvSpPr>
          <p:cNvPr id="3" name="Content Placeholder 2"/>
          <p:cNvSpPr>
            <a:spLocks noGrp="1"/>
          </p:cNvSpPr>
          <p:nvPr>
            <p:ph idx="1"/>
          </p:nvPr>
        </p:nvSpPr>
        <p:spPr/>
        <p:txBody>
          <a:bodyPr>
            <a:normAutofit fontScale="77500" lnSpcReduction="20000"/>
          </a:bodyPr>
          <a:lstStyle/>
          <a:p>
            <a:r>
              <a:rPr lang="ru-RU" dirty="0" smtClean="0"/>
              <a:t>Свако дете има унутрашње снаге, резилијенце, које му помажу да превазиђе животне тешкоће/недаће у којима се нашло.</a:t>
            </a:r>
          </a:p>
          <a:p>
            <a:r>
              <a:rPr lang="ru-RU" dirty="0" smtClean="0"/>
              <a:t> Развијена сигурна везаност/приврженост за родитеље</a:t>
            </a:r>
          </a:p>
          <a:p>
            <a:r>
              <a:rPr lang="ru-RU" dirty="0" smtClean="0"/>
              <a:t>Развијене комуникационе вештине</a:t>
            </a:r>
          </a:p>
          <a:p>
            <a:r>
              <a:rPr lang="ru-RU" dirty="0" smtClean="0"/>
              <a:t>Дете може да прихвати промене /адаптабилност</a:t>
            </a:r>
          </a:p>
          <a:p>
            <a:r>
              <a:rPr lang="ru-RU" dirty="0" smtClean="0"/>
              <a:t> Развијене вештине решавања проблема</a:t>
            </a:r>
          </a:p>
          <a:p>
            <a:r>
              <a:rPr lang="ru-RU" dirty="0" smtClean="0"/>
              <a:t>Самопоуздано је</a:t>
            </a:r>
          </a:p>
          <a:p>
            <a:r>
              <a:rPr lang="ru-RU" dirty="0" smtClean="0"/>
              <a:t>Позитиван доживљај сопственог идентитета</a:t>
            </a:r>
          </a:p>
          <a:p>
            <a:r>
              <a:rPr lang="ru-RU" dirty="0" smtClean="0"/>
              <a:t>Уме да препозна када му је потребна помоћ и подршка одраслих и да је затражи</a:t>
            </a:r>
            <a:endParaRPr lang="en-US" dirty="0"/>
          </a:p>
        </p:txBody>
      </p:sp>
    </p:spTree>
    <p:extLst>
      <p:ext uri="{BB962C8B-B14F-4D97-AF65-F5344CB8AC3E}">
        <p14:creationId xmlns:p14="http://schemas.microsoft.com/office/powerpoint/2010/main" val="3321098473"/>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228600"/>
            <a:ext cx="8229600" cy="1143000"/>
          </a:xfrm>
        </p:spPr>
        <p:txBody>
          <a:bodyPr>
            <a:noAutofit/>
          </a:bodyPr>
          <a:lstStyle/>
          <a:p>
            <a:r>
              <a:rPr lang="ru-RU" sz="3600" dirty="0" smtClean="0"/>
              <a:t>ДА ЛИ ПОСТОЈЕ ПОСЕБНИ ПРИНЦИПИ ЗАШТИТЕ ЖРТАВА ТРГОВИНЕ ЉУДИМА</a:t>
            </a:r>
            <a:endParaRPr lang="en-US" sz="3600" dirty="0"/>
          </a:p>
        </p:txBody>
      </p:sp>
      <p:sp>
        <p:nvSpPr>
          <p:cNvPr id="3" name="Content Placeholder 2"/>
          <p:cNvSpPr>
            <a:spLocks noGrp="1"/>
          </p:cNvSpPr>
          <p:nvPr>
            <p:ph idx="1"/>
          </p:nvPr>
        </p:nvSpPr>
        <p:spPr/>
        <p:txBody>
          <a:bodyPr/>
          <a:lstStyle/>
          <a:p>
            <a:r>
              <a:rPr lang="ru-RU" dirty="0" smtClean="0"/>
              <a:t>Конвенција о правима детета је кључни међународни правни инструмент који дефинише заштиту деце.</a:t>
            </a:r>
          </a:p>
          <a:p>
            <a:endParaRPr lang="en-US" dirty="0"/>
          </a:p>
        </p:txBody>
      </p:sp>
    </p:spTree>
    <p:extLst>
      <p:ext uri="{BB962C8B-B14F-4D97-AF65-F5344CB8AC3E}">
        <p14:creationId xmlns:p14="http://schemas.microsoft.com/office/powerpoint/2010/main" val="280490276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229600" cy="5745163"/>
          </a:xfrm>
          <a:solidFill>
            <a:schemeClr val="accent6">
              <a:lumMod val="60000"/>
              <a:lumOff val="40000"/>
            </a:schemeClr>
          </a:solidFill>
        </p:spPr>
        <p:txBody>
          <a:bodyPr/>
          <a:lstStyle/>
          <a:p>
            <a:r>
              <a:rPr lang="ru-RU" dirty="0" smtClean="0"/>
              <a:t>КЉУЧНА ПРАВА ДЕТЕТА ПРЕМА КОНВЕНЦИЈИ О ПРАВИМА ДЕТЕТА, КОЈА СЕ ИСТОВРЕМЕНО ТУМАЧЕ И КАО ОСНОВНИ ПРИНЦИПИ У ЗАШТИТИ ДЕТЕТА</a:t>
            </a:r>
          </a:p>
          <a:p>
            <a:r>
              <a:rPr lang="ru-RU" dirty="0" smtClean="0"/>
              <a:t>• Право на заштиту најбољег интереса детета</a:t>
            </a:r>
          </a:p>
          <a:p>
            <a:r>
              <a:rPr lang="ru-RU" dirty="0" smtClean="0"/>
              <a:t>• Право на недискриминацију</a:t>
            </a:r>
          </a:p>
          <a:p>
            <a:r>
              <a:rPr lang="ru-RU" dirty="0" smtClean="0"/>
              <a:t>• Право на живот, опстанак и развој</a:t>
            </a:r>
          </a:p>
          <a:p>
            <a:r>
              <a:rPr lang="ru-RU" dirty="0" smtClean="0"/>
              <a:t>• Право на партиципацију</a:t>
            </a:r>
          </a:p>
          <a:p>
            <a:endParaRPr lang="en-US" dirty="0"/>
          </a:p>
        </p:txBody>
      </p:sp>
    </p:spTree>
    <p:extLst>
      <p:ext uri="{BB962C8B-B14F-4D97-AF65-F5344CB8AC3E}">
        <p14:creationId xmlns:p14="http://schemas.microsoft.com/office/powerpoint/2010/main" val="77622815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ru-RU" sz="3200" dirty="0" smtClean="0"/>
              <a:t>ОСНОВНИ ПРИНЦИПИ ЗАШТИТЕ ДЕЦЕ ЖРТАВА ТРГОВИНЕ ЉУДИМА У СРБИЈИ</a:t>
            </a:r>
            <a:endParaRPr lang="en-US" sz="3200" dirty="0"/>
          </a:p>
        </p:txBody>
      </p:sp>
      <p:sp>
        <p:nvSpPr>
          <p:cNvPr id="3" name="Content Placeholder 2"/>
          <p:cNvSpPr>
            <a:spLocks noGrp="1"/>
          </p:cNvSpPr>
          <p:nvPr>
            <p:ph idx="1"/>
          </p:nvPr>
        </p:nvSpPr>
        <p:spPr>
          <a:solidFill>
            <a:schemeClr val="bg2">
              <a:lumMod val="90000"/>
            </a:schemeClr>
          </a:solidFill>
        </p:spPr>
        <p:txBody>
          <a:bodyPr>
            <a:normAutofit fontScale="92500" lnSpcReduction="20000"/>
          </a:bodyPr>
          <a:lstStyle/>
          <a:p>
            <a:r>
              <a:rPr lang="ru-RU" dirty="0" smtClean="0"/>
              <a:t> Најбољи интерес детета</a:t>
            </a:r>
          </a:p>
          <a:p>
            <a:r>
              <a:rPr lang="ru-RU" dirty="0" smtClean="0"/>
              <a:t> Не чинити штету</a:t>
            </a:r>
          </a:p>
          <a:p>
            <a:r>
              <a:rPr lang="ru-RU" dirty="0" smtClean="0"/>
              <a:t> Поверљивост</a:t>
            </a:r>
          </a:p>
          <a:p>
            <a:r>
              <a:rPr lang="ru-RU" dirty="0" smtClean="0"/>
              <a:t> Приватност</a:t>
            </a:r>
          </a:p>
          <a:p>
            <a:r>
              <a:rPr lang="ru-RU" dirty="0" smtClean="0"/>
              <a:t> Партиципација детета</a:t>
            </a:r>
          </a:p>
          <a:p>
            <a:r>
              <a:rPr lang="ru-RU" dirty="0" smtClean="0"/>
              <a:t>Сигурност детета</a:t>
            </a:r>
          </a:p>
          <a:p>
            <a:r>
              <a:rPr lang="ru-RU" dirty="0" smtClean="0"/>
              <a:t>Хуманост и добровољност</a:t>
            </a:r>
          </a:p>
          <a:p>
            <a:r>
              <a:rPr lang="ru-RU" dirty="0" smtClean="0"/>
              <a:t> Недискриминација/праведност</a:t>
            </a:r>
          </a:p>
          <a:p>
            <a:r>
              <a:rPr lang="ru-RU" dirty="0" smtClean="0"/>
              <a:t> Поштовање личности детета</a:t>
            </a:r>
            <a:endParaRPr lang="en-US" dirty="0"/>
          </a:p>
        </p:txBody>
      </p:sp>
    </p:spTree>
    <p:extLst>
      <p:ext uri="{BB962C8B-B14F-4D97-AF65-F5344CB8AC3E}">
        <p14:creationId xmlns:p14="http://schemas.microsoft.com/office/powerpoint/2010/main" val="350226273"/>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r-Cyrl-RS" b="1" dirty="0" smtClean="0"/>
              <a:t>Улога образовног система</a:t>
            </a:r>
            <a:endParaRPr lang="en-US" b="1" dirty="0"/>
          </a:p>
        </p:txBody>
      </p:sp>
      <p:sp>
        <p:nvSpPr>
          <p:cNvPr id="3" name="Content Placeholder 2"/>
          <p:cNvSpPr>
            <a:spLocks noGrp="1"/>
          </p:cNvSpPr>
          <p:nvPr>
            <p:ph idx="1"/>
          </p:nvPr>
        </p:nvSpPr>
        <p:spPr>
          <a:solidFill>
            <a:schemeClr val="bg2">
              <a:lumMod val="90000"/>
            </a:schemeClr>
          </a:solidFill>
        </p:spPr>
        <p:txBody>
          <a:bodyPr/>
          <a:lstStyle/>
          <a:p>
            <a:r>
              <a:rPr lang="sr-Cyrl-RS" dirty="0" smtClean="0"/>
              <a:t>Систем образовања и васпитања има задатак да обезбеди сигурно и подстицајно окружење за одрастање и развој ученика, као и заштиту од свих облика насиља, злостављања и занемаривања. </a:t>
            </a:r>
          </a:p>
          <a:p>
            <a:r>
              <a:rPr lang="sr-Cyrl-RS" dirty="0" smtClean="0"/>
              <a:t>Трговина људима један је од најтежих облика насиља којима деца, односно ученици и млади могу да буду угрожени. </a:t>
            </a:r>
            <a:endParaRPr lang="en-US" dirty="0"/>
          </a:p>
        </p:txBody>
      </p:sp>
    </p:spTree>
    <p:extLst>
      <p:ext uri="{BB962C8B-B14F-4D97-AF65-F5344CB8AC3E}">
        <p14:creationId xmlns:p14="http://schemas.microsoft.com/office/powerpoint/2010/main" val="67128463"/>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0"/>
            <a:ext cx="8610600" cy="1295400"/>
          </a:xfrm>
        </p:spPr>
        <p:txBody>
          <a:bodyPr>
            <a:noAutofit/>
          </a:bodyPr>
          <a:lstStyle/>
          <a:p>
            <a:r>
              <a:rPr lang="ru-RU" sz="2800" dirty="0" smtClean="0"/>
              <a:t>ЧЛАН 3. Протокола за превенцију, сузбијање и кажњавање трговине људима:</a:t>
            </a:r>
            <a:endParaRPr lang="en-US" sz="2800" dirty="0"/>
          </a:p>
        </p:txBody>
      </p:sp>
      <p:sp>
        <p:nvSpPr>
          <p:cNvPr id="3" name="Content Placeholder 2"/>
          <p:cNvSpPr>
            <a:spLocks noGrp="1"/>
          </p:cNvSpPr>
          <p:nvPr>
            <p:ph idx="1"/>
          </p:nvPr>
        </p:nvSpPr>
        <p:spPr>
          <a:xfrm>
            <a:off x="152400" y="1295400"/>
            <a:ext cx="8839200" cy="4830763"/>
          </a:xfrm>
          <a:noFill/>
        </p:spPr>
        <p:txBody>
          <a:bodyPr>
            <a:normAutofit fontScale="85000" lnSpcReduction="10000"/>
          </a:bodyPr>
          <a:lstStyle/>
          <a:p>
            <a:r>
              <a:rPr lang="ru-RU" b="1" dirty="0" smtClean="0"/>
              <a:t>„трговина људским бићима” </a:t>
            </a:r>
            <a:r>
              <a:rPr lang="ru-RU" dirty="0" smtClean="0"/>
              <a:t>значи врбовање, превожење, пребацивање,  скривање или примање лица, путем претње силом или употребом силе или других облика присиле, отмице, преваре, обмане, злоупотребе овлашћења или тешког положаја или давања или примања новца или користи да би се добио пристанак лица које има контролу над другим лицем, у циљу експлоатације.</a:t>
            </a:r>
          </a:p>
          <a:p>
            <a:r>
              <a:rPr lang="ru-RU" dirty="0" smtClean="0"/>
              <a:t>Експлоатација обухвата експлоатацију проституције других лица или друге облике сексуалне експлоатације, радну експлоатацију или службу, ропство или однос сличан ропству, сервитут или уклањање органа;</a:t>
            </a:r>
          </a:p>
          <a:p>
            <a:endParaRPr lang="en-US" dirty="0"/>
          </a:p>
        </p:txBody>
      </p:sp>
    </p:spTree>
    <p:extLst>
      <p:ext uri="{BB962C8B-B14F-4D97-AF65-F5344CB8AC3E}">
        <p14:creationId xmlns:p14="http://schemas.microsoft.com/office/powerpoint/2010/main" val="154156281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609600"/>
            <a:ext cx="8229600" cy="609600"/>
          </a:xfrm>
        </p:spPr>
        <p:txBody>
          <a:bodyPr>
            <a:normAutofit fontScale="90000"/>
          </a:bodyPr>
          <a:lstStyle/>
          <a:p>
            <a:r>
              <a:rPr lang="sr-Cyrl-RS" sz="3600" b="1" dirty="0" smtClean="0"/>
              <a:t>Улога установе у контексту заштите ученика од трговине људима огледа се у:</a:t>
            </a:r>
            <a:r>
              <a:rPr lang="sr-Cyrl-RS" b="1" dirty="0" smtClean="0"/>
              <a:t> </a:t>
            </a:r>
            <a:endParaRPr lang="en-US" b="1" dirty="0"/>
          </a:p>
        </p:txBody>
      </p:sp>
      <p:sp>
        <p:nvSpPr>
          <p:cNvPr id="3" name="Content Placeholder 2"/>
          <p:cNvSpPr>
            <a:spLocks noGrp="1"/>
          </p:cNvSpPr>
          <p:nvPr>
            <p:ph idx="1"/>
          </p:nvPr>
        </p:nvSpPr>
        <p:spPr>
          <a:xfrm>
            <a:off x="457200" y="1600200"/>
            <a:ext cx="8229600" cy="4876800"/>
          </a:xfrm>
          <a:solidFill>
            <a:schemeClr val="bg2">
              <a:lumMod val="75000"/>
            </a:schemeClr>
          </a:solidFill>
        </p:spPr>
        <p:txBody>
          <a:bodyPr>
            <a:normAutofit/>
          </a:bodyPr>
          <a:lstStyle/>
          <a:p>
            <a:r>
              <a:rPr lang="sr-Cyrl-RS" sz="2800" b="1" dirty="0" smtClean="0"/>
              <a:t>Реализацији превентивних активности </a:t>
            </a:r>
            <a:r>
              <a:rPr lang="sr-Cyrl-RS" sz="2800" dirty="0" smtClean="0"/>
              <a:t>у циљу јачања компетенција за препознавање феномена трговине људима;</a:t>
            </a:r>
          </a:p>
          <a:p>
            <a:r>
              <a:rPr lang="sr-Cyrl-RS" sz="2800" b="1" dirty="0" smtClean="0"/>
              <a:t>Благовременом препознавању ризика </a:t>
            </a:r>
            <a:r>
              <a:rPr lang="sr-Cyrl-RS" sz="2800" dirty="0" smtClean="0"/>
              <a:t>од потенцијалног укључивања ученика у ланац трговине људима; </a:t>
            </a:r>
          </a:p>
          <a:p>
            <a:r>
              <a:rPr lang="sr-Cyrl-RS" sz="2800" b="1" dirty="0" smtClean="0"/>
              <a:t>Благовременој интервенцији </a:t>
            </a:r>
            <a:r>
              <a:rPr lang="sr-Cyrl-RS" sz="2800" dirty="0" smtClean="0"/>
              <a:t>ако је ученик већ изложен неком облику трговине људима; </a:t>
            </a:r>
          </a:p>
          <a:p>
            <a:r>
              <a:rPr lang="sr-Cyrl-RS" sz="2800" b="1" dirty="0" smtClean="0"/>
              <a:t>Обезбеђивању подршке ученику </a:t>
            </a:r>
            <a:r>
              <a:rPr lang="sr-Cyrl-RS" sz="2800" dirty="0" smtClean="0"/>
              <a:t>након што је био изложен неком од облика трговине људима. </a:t>
            </a:r>
            <a:endParaRPr lang="en-US" sz="2800" dirty="0"/>
          </a:p>
        </p:txBody>
      </p:sp>
    </p:spTree>
    <p:extLst>
      <p:ext uri="{BB962C8B-B14F-4D97-AF65-F5344CB8AC3E}">
        <p14:creationId xmlns:p14="http://schemas.microsoft.com/office/powerpoint/2010/main" val="58117962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sr-Cyrl-RS" dirty="0" smtClean="0"/>
              <a:t>ФАКТОРИ РАЊИВОСТИ</a:t>
            </a:r>
            <a:endParaRPr lang="en-US" dirty="0"/>
          </a:p>
        </p:txBody>
      </p:sp>
      <p:sp>
        <p:nvSpPr>
          <p:cNvPr id="3" name="Content Placeholder 2"/>
          <p:cNvSpPr>
            <a:spLocks noGrp="1"/>
          </p:cNvSpPr>
          <p:nvPr>
            <p:ph idx="1"/>
          </p:nvPr>
        </p:nvSpPr>
        <p:spPr>
          <a:xfrm>
            <a:off x="457200" y="1295400"/>
            <a:ext cx="8229600" cy="4830763"/>
          </a:xfrm>
          <a:solidFill>
            <a:schemeClr val="accent6">
              <a:lumMod val="60000"/>
              <a:lumOff val="40000"/>
            </a:schemeClr>
          </a:solidFill>
        </p:spPr>
        <p:txBody>
          <a:bodyPr>
            <a:normAutofit fontScale="85000" lnSpcReduction="10000"/>
          </a:bodyPr>
          <a:lstStyle/>
          <a:p>
            <a:r>
              <a:rPr lang="sr-Cyrl-RS" dirty="0" smtClean="0"/>
              <a:t>ФАКТОРИ РАЊИВОСТИ су ризици који могу да доведу до уласка ученика у ланац експлоатације и зато захтевају праћење у оквиру установе. </a:t>
            </a:r>
          </a:p>
          <a:p>
            <a:r>
              <a:rPr lang="sr-Cyrl-RS" dirty="0" smtClean="0"/>
              <a:t>Ако се препозна неки од фактора, потребна је реакција установе: </a:t>
            </a:r>
          </a:p>
          <a:p>
            <a:r>
              <a:rPr lang="sr-Cyrl-RS" b="1" dirty="0" smtClean="0"/>
              <a:t>Праћење (прикупљање информација и пружање подршке ученику), детаљна процена понашања </a:t>
            </a:r>
            <a:r>
              <a:rPr lang="sr-Cyrl-RS" dirty="0" smtClean="0"/>
              <a:t>и ситуације, по потреби и </a:t>
            </a:r>
            <a:r>
              <a:rPr lang="sr-Cyrl-RS" b="1" dirty="0" smtClean="0"/>
              <a:t>информисање</a:t>
            </a:r>
            <a:r>
              <a:rPr lang="sr-Cyrl-RS" dirty="0" smtClean="0"/>
              <a:t> и </a:t>
            </a:r>
            <a:r>
              <a:rPr lang="sr-Cyrl-RS" b="1" dirty="0" smtClean="0"/>
              <a:t>укључивање</a:t>
            </a:r>
            <a:r>
              <a:rPr lang="sr-Cyrl-RS" dirty="0" smtClean="0"/>
              <a:t> других институција (у складу са процедурама у </a:t>
            </a:r>
            <a:r>
              <a:rPr lang="sr-Cyrl-RS" b="1" i="1" dirty="0" smtClean="0"/>
              <a:t>Правилнику  о протоколу поступања у одговору на насиље</a:t>
            </a:r>
            <a:r>
              <a:rPr lang="sr-Cyrl-RS" dirty="0" smtClean="0"/>
              <a:t>).</a:t>
            </a:r>
            <a:endParaRPr lang="en-US" dirty="0"/>
          </a:p>
        </p:txBody>
      </p:sp>
    </p:spTree>
    <p:extLst>
      <p:ext uri="{BB962C8B-B14F-4D97-AF65-F5344CB8AC3E}">
        <p14:creationId xmlns:p14="http://schemas.microsoft.com/office/powerpoint/2010/main" val="112735311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r-Cyrl-RS" dirty="0" smtClean="0"/>
              <a:t>ФАКТОРИ РАЊИВОСТИ</a:t>
            </a:r>
            <a:endParaRPr lang="en-US" dirty="0"/>
          </a:p>
        </p:txBody>
      </p:sp>
      <p:sp>
        <p:nvSpPr>
          <p:cNvPr id="3" name="Content Placeholder 2"/>
          <p:cNvSpPr>
            <a:spLocks noGrp="1"/>
          </p:cNvSpPr>
          <p:nvPr>
            <p:ph idx="1"/>
          </p:nvPr>
        </p:nvSpPr>
        <p:spPr>
          <a:solidFill>
            <a:schemeClr val="accent6">
              <a:lumMod val="60000"/>
              <a:lumOff val="40000"/>
            </a:schemeClr>
          </a:solidFill>
        </p:spPr>
        <p:txBody>
          <a:bodyPr>
            <a:normAutofit/>
          </a:bodyPr>
          <a:lstStyle/>
          <a:p>
            <a:r>
              <a:rPr lang="sr-Cyrl-RS" dirty="0" smtClean="0"/>
              <a:t>Не морају искључиво да буду везани за трговину људима (могу бити у вези и са другим појавама на које је установа у обавези да реагује (заштита од асиља, изостајање из школе, проблеми у учењу...)</a:t>
            </a:r>
          </a:p>
          <a:p>
            <a:endParaRPr lang="en-US" dirty="0"/>
          </a:p>
        </p:txBody>
      </p:sp>
    </p:spTree>
    <p:extLst>
      <p:ext uri="{BB962C8B-B14F-4D97-AF65-F5344CB8AC3E}">
        <p14:creationId xmlns:p14="http://schemas.microsoft.com/office/powerpoint/2010/main" val="309894967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marL="342900" lvl="0" indent="-342900">
              <a:spcBef>
                <a:spcPct val="20000"/>
              </a:spcBef>
            </a:pPr>
            <a:r>
              <a:rPr lang="sr-Cyrl-RS" sz="4000" dirty="0">
                <a:solidFill>
                  <a:prstClr val="black"/>
                </a:solidFill>
                <a:ea typeface="+mn-ea"/>
                <a:cs typeface="+mn-cs"/>
              </a:rPr>
              <a:t>ПРИМЕРИ НАЈЧЕШЋИХ ФАКТОРА су: </a:t>
            </a:r>
            <a:r>
              <a:rPr lang="sr-Cyrl-RS" sz="3200" dirty="0">
                <a:solidFill>
                  <a:prstClr val="black"/>
                </a:solidFill>
                <a:ea typeface="+mn-ea"/>
                <a:cs typeface="+mn-cs"/>
              </a:rPr>
              <a:t/>
            </a:r>
            <a:br>
              <a:rPr lang="sr-Cyrl-RS" sz="3200" dirty="0">
                <a:solidFill>
                  <a:prstClr val="black"/>
                </a:solidFill>
                <a:ea typeface="+mn-ea"/>
                <a:cs typeface="+mn-cs"/>
              </a:rPr>
            </a:br>
            <a:endParaRPr lang="en-US" dirty="0"/>
          </a:p>
        </p:txBody>
      </p:sp>
      <p:sp>
        <p:nvSpPr>
          <p:cNvPr id="3" name="Content Placeholder 2"/>
          <p:cNvSpPr>
            <a:spLocks noGrp="1"/>
          </p:cNvSpPr>
          <p:nvPr>
            <p:ph idx="1"/>
          </p:nvPr>
        </p:nvSpPr>
        <p:spPr>
          <a:xfrm>
            <a:off x="457200" y="914400"/>
            <a:ext cx="8229600" cy="5211763"/>
          </a:xfrm>
          <a:solidFill>
            <a:schemeClr val="accent6">
              <a:lumMod val="60000"/>
              <a:lumOff val="40000"/>
            </a:schemeClr>
          </a:solidFill>
        </p:spPr>
        <p:txBody>
          <a:bodyPr>
            <a:normAutofit fontScale="92500" lnSpcReduction="20000"/>
          </a:bodyPr>
          <a:lstStyle/>
          <a:p>
            <a:pPr lvl="0"/>
            <a:r>
              <a:rPr lang="sr-Cyrl-RS" dirty="0">
                <a:solidFill>
                  <a:prstClr val="black"/>
                </a:solidFill>
              </a:rPr>
              <a:t>Сиромаштво</a:t>
            </a:r>
          </a:p>
          <a:p>
            <a:pPr lvl="0"/>
            <a:r>
              <a:rPr lang="sr-Cyrl-RS" dirty="0">
                <a:solidFill>
                  <a:prstClr val="black"/>
                </a:solidFill>
              </a:rPr>
              <a:t>Припадност осетљивим групама </a:t>
            </a:r>
          </a:p>
          <a:p>
            <a:pPr lvl="0"/>
            <a:r>
              <a:rPr lang="sr-Cyrl-RS" dirty="0">
                <a:solidFill>
                  <a:prstClr val="black"/>
                </a:solidFill>
              </a:rPr>
              <a:t>Статус мигранта / избеглице</a:t>
            </a:r>
          </a:p>
          <a:p>
            <a:r>
              <a:rPr lang="sr-Cyrl-RS" dirty="0" smtClean="0"/>
              <a:t>Изложеност насиљу и дискриминацији</a:t>
            </a:r>
          </a:p>
          <a:p>
            <a:r>
              <a:rPr lang="sr-Cyrl-RS" dirty="0" smtClean="0"/>
              <a:t>Насиље у породици</a:t>
            </a:r>
          </a:p>
          <a:p>
            <a:r>
              <a:rPr lang="sr-Cyrl-RS" dirty="0" smtClean="0"/>
              <a:t>Занемаривање потреба ученика</a:t>
            </a:r>
          </a:p>
          <a:p>
            <a:r>
              <a:rPr lang="sr-Cyrl-RS" dirty="0" smtClean="0"/>
              <a:t>Социјална изолација</a:t>
            </a:r>
          </a:p>
          <a:p>
            <a:r>
              <a:rPr lang="sr-Cyrl-RS" dirty="0" smtClean="0"/>
              <a:t>Менталне и физичке сметње ученика</a:t>
            </a:r>
          </a:p>
          <a:p>
            <a:r>
              <a:rPr lang="sr-Cyrl-RS" dirty="0" smtClean="0"/>
              <a:t>Злоупотреба психоактивних супстанци</a:t>
            </a:r>
          </a:p>
          <a:p>
            <a:r>
              <a:rPr lang="sr-Cyrl-RS" dirty="0" smtClean="0"/>
              <a:t>Склоност разним видовима асоцијалног понашања.</a:t>
            </a:r>
            <a:endParaRPr lang="en-US" dirty="0"/>
          </a:p>
        </p:txBody>
      </p:sp>
    </p:spTree>
    <p:extLst>
      <p:ext uri="{BB962C8B-B14F-4D97-AF65-F5344CB8AC3E}">
        <p14:creationId xmlns:p14="http://schemas.microsoft.com/office/powerpoint/2010/main" val="122436174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r-Cyrl-RS" dirty="0" smtClean="0"/>
              <a:t>И Н Д И К А Т О Р И</a:t>
            </a:r>
            <a:endParaRPr lang="en-US" dirty="0"/>
          </a:p>
        </p:txBody>
      </p:sp>
      <p:sp>
        <p:nvSpPr>
          <p:cNvPr id="3" name="Content Placeholder 2"/>
          <p:cNvSpPr>
            <a:spLocks noGrp="1"/>
          </p:cNvSpPr>
          <p:nvPr>
            <p:ph idx="1"/>
          </p:nvPr>
        </p:nvSpPr>
        <p:spPr>
          <a:xfrm>
            <a:off x="457200" y="1143000"/>
            <a:ext cx="8229600" cy="5562600"/>
          </a:xfrm>
          <a:solidFill>
            <a:schemeClr val="bg2">
              <a:lumMod val="90000"/>
            </a:schemeClr>
          </a:solidFill>
        </p:spPr>
        <p:txBody>
          <a:bodyPr>
            <a:normAutofit fontScale="85000" lnSpcReduction="10000"/>
          </a:bodyPr>
          <a:lstStyle/>
          <a:p>
            <a:r>
              <a:rPr lang="sr-Cyrl-RS" dirty="0" smtClean="0"/>
              <a:t>Индикатори за прелиминарну идентификацију жртава трговине људима за систем образовања могу да укажу на постојање ситуацији или околности које су повезане са феноменом трговине људима. </a:t>
            </a:r>
          </a:p>
          <a:p>
            <a:r>
              <a:rPr lang="sr-Cyrl-RS" dirty="0" smtClean="0"/>
              <a:t>Не постоје карактеристични знаци трговине људима. Већина индикатора може да указује на неки облик насиља. Присуство једног или више индикатора само по себи не мора да указује да је ученик укључен у ланац трговине. </a:t>
            </a:r>
          </a:p>
          <a:p>
            <a:r>
              <a:rPr lang="sr-Cyrl-RS" dirty="0" smtClean="0"/>
              <a:t>Прелиминарна идентификација се односи на ПРОЦЕНУ ПОСТОЈАЊА РИЗИКА ДА ЈЕ УЧЕНИК ЖРТВА ТРГОВИНЕ, али не подразумева верификацију да је ученик жртва трговине људима. </a:t>
            </a:r>
            <a:endParaRPr lang="en-US" dirty="0"/>
          </a:p>
        </p:txBody>
      </p:sp>
    </p:spTree>
    <p:extLst>
      <p:ext uri="{BB962C8B-B14F-4D97-AF65-F5344CB8AC3E}">
        <p14:creationId xmlns:p14="http://schemas.microsoft.com/office/powerpoint/2010/main" val="192216388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sr-Cyrl-RS" dirty="0" smtClean="0"/>
              <a:t>Рангирање индикатора у зависности од интензитета:</a:t>
            </a:r>
            <a:endParaRPr lang="en-US" dirty="0"/>
          </a:p>
        </p:txBody>
      </p:sp>
      <p:sp>
        <p:nvSpPr>
          <p:cNvPr id="3" name="Content Placeholder 2"/>
          <p:cNvSpPr>
            <a:spLocks noGrp="1"/>
          </p:cNvSpPr>
          <p:nvPr>
            <p:ph idx="1"/>
          </p:nvPr>
        </p:nvSpPr>
        <p:spPr>
          <a:solidFill>
            <a:schemeClr val="bg2">
              <a:lumMod val="90000"/>
            </a:schemeClr>
          </a:solidFill>
        </p:spPr>
        <p:txBody>
          <a:bodyPr/>
          <a:lstStyle/>
          <a:p>
            <a:r>
              <a:rPr lang="sr-Cyrl-RS" b="1" dirty="0" smtClean="0"/>
              <a:t>1. СЛАБИ  ИНДИКАТОРИ </a:t>
            </a:r>
            <a:r>
              <a:rPr lang="sr-Cyrl-RS" dirty="0" smtClean="0"/>
              <a:t>(указују на постојање одређених тешкоћа, проблема у понашању, али не морају нужно да указују на трговину људима); </a:t>
            </a:r>
          </a:p>
          <a:p>
            <a:r>
              <a:rPr lang="sr-Cyrl-RS" b="1" dirty="0" smtClean="0"/>
              <a:t>2. УМЕРЕНИ ИНДИКАТОРИ </a:t>
            </a:r>
            <a:r>
              <a:rPr lang="sr-Cyrl-RS" dirty="0" smtClean="0"/>
              <a:t>(у већој мери указују на трговину људима); </a:t>
            </a:r>
          </a:p>
          <a:p>
            <a:r>
              <a:rPr lang="sr-Cyrl-RS" b="1" dirty="0" smtClean="0"/>
              <a:t>3. ЈАКИ ИНДИКАТОРИ </a:t>
            </a:r>
            <a:r>
              <a:rPr lang="sr-Cyrl-RS" dirty="0" smtClean="0"/>
              <a:t>(у највећој мери указују на трговину људима). </a:t>
            </a:r>
          </a:p>
        </p:txBody>
      </p:sp>
    </p:spTree>
    <p:extLst>
      <p:ext uri="{BB962C8B-B14F-4D97-AF65-F5344CB8AC3E}">
        <p14:creationId xmlns:p14="http://schemas.microsoft.com/office/powerpoint/2010/main" val="338711206"/>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sr-Cyrl-RS" dirty="0" smtClean="0"/>
              <a:t>Индикатори су груписани у области: </a:t>
            </a:r>
            <a:endParaRPr lang="en-US" dirty="0"/>
          </a:p>
        </p:txBody>
      </p:sp>
      <p:sp>
        <p:nvSpPr>
          <p:cNvPr id="3" name="Content Placeholder 2"/>
          <p:cNvSpPr>
            <a:spLocks noGrp="1"/>
          </p:cNvSpPr>
          <p:nvPr>
            <p:ph idx="1"/>
          </p:nvPr>
        </p:nvSpPr>
        <p:spPr>
          <a:xfrm>
            <a:off x="457200" y="1219200"/>
            <a:ext cx="8229600" cy="5181600"/>
          </a:xfrm>
          <a:solidFill>
            <a:schemeClr val="bg2">
              <a:lumMod val="90000"/>
            </a:schemeClr>
          </a:solidFill>
        </p:spPr>
        <p:txBody>
          <a:bodyPr/>
          <a:lstStyle/>
          <a:p>
            <a:pPr marL="0" indent="0">
              <a:buNone/>
            </a:pPr>
            <a:r>
              <a:rPr lang="sr-Cyrl-RS" b="1" dirty="0" smtClean="0"/>
              <a:t>1. понашање ученика</a:t>
            </a:r>
          </a:p>
          <a:p>
            <a:pPr marL="0" indent="0">
              <a:buNone/>
            </a:pPr>
            <a:r>
              <a:rPr lang="sr-Cyrl-RS" b="1" dirty="0" smtClean="0"/>
              <a:t>2. комуникација ученика и однос са другима</a:t>
            </a:r>
          </a:p>
          <a:p>
            <a:pPr marL="0" indent="0">
              <a:buNone/>
            </a:pPr>
            <a:r>
              <a:rPr lang="sr-Cyrl-RS" b="1" dirty="0" smtClean="0"/>
              <a:t>3. физички изглед ученика и начин облачења</a:t>
            </a:r>
          </a:p>
          <a:p>
            <a:pPr marL="0" indent="0">
              <a:buNone/>
            </a:pPr>
            <a:r>
              <a:rPr lang="sr-Cyrl-RS" b="1" dirty="0" smtClean="0"/>
              <a:t>4. </a:t>
            </a:r>
            <a:r>
              <a:rPr lang="sr-Cyrl-RS" b="1" dirty="0"/>
              <a:t>з</a:t>
            </a:r>
            <a:r>
              <a:rPr lang="sr-Cyrl-RS" b="1" dirty="0" smtClean="0"/>
              <a:t>дравље ученика</a:t>
            </a:r>
          </a:p>
          <a:p>
            <a:pPr marL="0" indent="0">
              <a:buNone/>
            </a:pPr>
            <a:r>
              <a:rPr lang="sr-Cyrl-RS" b="1" dirty="0" smtClean="0"/>
              <a:t>5. породица и услови живота</a:t>
            </a:r>
            <a:endParaRPr lang="en-US" b="1" dirty="0"/>
          </a:p>
        </p:txBody>
      </p:sp>
    </p:spTree>
    <p:extLst>
      <p:ext uri="{BB962C8B-B14F-4D97-AF65-F5344CB8AC3E}">
        <p14:creationId xmlns:p14="http://schemas.microsoft.com/office/powerpoint/2010/main" val="208640269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r-Cyrl-RS" dirty="0" smtClean="0"/>
              <a:t>Примена листе индикатора: </a:t>
            </a:r>
            <a:endParaRPr lang="en-US" dirty="0"/>
          </a:p>
        </p:txBody>
      </p:sp>
      <p:sp>
        <p:nvSpPr>
          <p:cNvPr id="3" name="Content Placeholder 2"/>
          <p:cNvSpPr>
            <a:spLocks noGrp="1"/>
          </p:cNvSpPr>
          <p:nvPr>
            <p:ph idx="1"/>
          </p:nvPr>
        </p:nvSpPr>
        <p:spPr>
          <a:xfrm>
            <a:off x="457200" y="1219200"/>
            <a:ext cx="8229600" cy="5410200"/>
          </a:xfrm>
          <a:solidFill>
            <a:schemeClr val="accent6">
              <a:lumMod val="60000"/>
              <a:lumOff val="40000"/>
            </a:schemeClr>
          </a:solidFill>
        </p:spPr>
        <p:txBody>
          <a:bodyPr>
            <a:normAutofit fontScale="85000" lnSpcReduction="20000"/>
          </a:bodyPr>
          <a:lstStyle/>
          <a:p>
            <a:pPr>
              <a:buFont typeface="Wingdings" pitchFamily="2" charset="2"/>
              <a:buChar char="Ø"/>
            </a:pPr>
            <a:r>
              <a:rPr lang="sr-Cyrl-RS" dirty="0" smtClean="0"/>
              <a:t>Уколико је идентификован </a:t>
            </a:r>
            <a:r>
              <a:rPr lang="sr-Cyrl-RS" b="1" dirty="0" smtClean="0"/>
              <a:t>мањи број слабих индикатора </a:t>
            </a:r>
            <a:r>
              <a:rPr lang="sr-Cyrl-RS" dirty="0" smtClean="0"/>
              <a:t>у односу на целокупну листу, потребно је праћење и предузимање мера у оквиру установе. </a:t>
            </a:r>
          </a:p>
          <a:p>
            <a:pPr>
              <a:buFont typeface="Wingdings" pitchFamily="2" charset="2"/>
              <a:buChar char="Ø"/>
            </a:pPr>
            <a:r>
              <a:rPr lang="sr-Cyrl-RS" dirty="0" smtClean="0"/>
              <a:t>Уколико се идентификује</a:t>
            </a:r>
            <a:r>
              <a:rPr lang="sr-Cyrl-RS" b="1" dirty="0" smtClean="0"/>
              <a:t> НАЈМАЊЕ ТРИ ИНДИКАТОРА </a:t>
            </a:r>
            <a:r>
              <a:rPr lang="sr-Cyrl-RS" dirty="0" smtClean="0"/>
              <a:t>у односу на целокупну листу, без обзира на област и степен интензитета, потребне су консултације са Центром за заштиту жртава трговине људима.</a:t>
            </a:r>
          </a:p>
          <a:p>
            <a:pPr>
              <a:buFont typeface="Wingdings" pitchFamily="2" charset="2"/>
              <a:buChar char="Ø"/>
            </a:pPr>
            <a:r>
              <a:rPr lang="sr-Cyrl-RS" dirty="0" smtClean="0"/>
              <a:t>Уколико се идентификују </a:t>
            </a:r>
            <a:r>
              <a:rPr lang="sr-Cyrl-RS" b="1" dirty="0" smtClean="0"/>
              <a:t>НАЈМАЊЕ ТРИ ИНДИКАТОРА </a:t>
            </a:r>
            <a:r>
              <a:rPr lang="sr-Cyrl-RS" dirty="0" smtClean="0"/>
              <a:t>у односу на целокупну листу, од којих је </a:t>
            </a:r>
            <a:r>
              <a:rPr lang="sr-Cyrl-RS" b="1" dirty="0" smtClean="0"/>
              <a:t>ЈЕДАН ЈАК ИНДИКАТОР</a:t>
            </a:r>
            <a:r>
              <a:rPr lang="sr-Cyrl-RS" dirty="0" smtClean="0"/>
              <a:t>, потребно је да установа обаести Центар за заштиту жртава трговине људима, Центар за социјални рад и полицију. </a:t>
            </a:r>
            <a:endParaRPr lang="en-US" dirty="0"/>
          </a:p>
        </p:txBody>
      </p:sp>
    </p:spTree>
    <p:extLst>
      <p:ext uri="{BB962C8B-B14F-4D97-AF65-F5344CB8AC3E}">
        <p14:creationId xmlns:p14="http://schemas.microsoft.com/office/powerpoint/2010/main" val="2658141596"/>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r>
              <a:rPr lang="ru-RU" dirty="0" smtClean="0"/>
              <a:t>Трговина људима представља најгрубљи начин кршења људских права и једно од најтежих кривичних дела против човечности. Подразумева експлоатацију једног човека,зарад стицања користи друге особе.</a:t>
            </a:r>
            <a:endParaRPr lang="en-US" dirty="0"/>
          </a:p>
        </p:txBody>
      </p:sp>
    </p:spTree>
    <p:extLst>
      <p:ext uri="{BB962C8B-B14F-4D97-AF65-F5344CB8AC3E}">
        <p14:creationId xmlns:p14="http://schemas.microsoft.com/office/powerpoint/2010/main" val="177361833"/>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noFill/>
        </p:spPr>
        <p:txBody>
          <a:bodyPr>
            <a:normAutofit fontScale="92500" lnSpcReduction="10000"/>
          </a:bodyPr>
          <a:lstStyle/>
          <a:p>
            <a:r>
              <a:rPr lang="sr-Cyrl-CS" dirty="0" smtClean="0"/>
              <a:t>У контексту трговине људима, спомиње се и термин </a:t>
            </a:r>
            <a:r>
              <a:rPr lang="sr-Cyrl-CS" b="1" dirty="0" smtClean="0"/>
              <a:t>модерно ропство</a:t>
            </a:r>
            <a:r>
              <a:rPr lang="sr-Cyrl-CS" dirty="0"/>
              <a:t> </a:t>
            </a:r>
            <a:r>
              <a:rPr lang="sr-Cyrl-CS" dirty="0" smtClean="0"/>
              <a:t>- ропство као однос у којем је особа контролисана насиљем кроз само насиље,претњу насиљем или психолошком принудом, изгубила слободну вољу и слободу кретања, економски је експлоатисана и плаћена је само онолико колико јој је потребно за преживљавање.</a:t>
            </a:r>
          </a:p>
          <a:p>
            <a:endParaRPr lang="sr-Cyrl-CS" dirty="0" smtClean="0"/>
          </a:p>
          <a:p>
            <a:r>
              <a:rPr lang="sr-Cyrl-CS" dirty="0" smtClean="0"/>
              <a:t>.</a:t>
            </a:r>
            <a:endParaRPr lang="en-US" dirty="0"/>
          </a:p>
        </p:txBody>
      </p:sp>
    </p:spTree>
    <p:extLst>
      <p:ext uri="{BB962C8B-B14F-4D97-AF65-F5344CB8AC3E}">
        <p14:creationId xmlns:p14="http://schemas.microsoft.com/office/powerpoint/2010/main" val="2180287516"/>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sr-Cyrl-CS" dirty="0" smtClean="0"/>
              <a:t>ПРИНУДА НА ПРОСТИТУЦИЈУ И ПОРНОГРАФИЈУ:</a:t>
            </a:r>
            <a:endParaRPr lang="en-US" dirty="0"/>
          </a:p>
        </p:txBody>
      </p:sp>
      <p:sp>
        <p:nvSpPr>
          <p:cNvPr id="3" name="Content Placeholder 2"/>
          <p:cNvSpPr>
            <a:spLocks noGrp="1"/>
          </p:cNvSpPr>
          <p:nvPr>
            <p:ph idx="1"/>
          </p:nvPr>
        </p:nvSpPr>
        <p:spPr>
          <a:solidFill>
            <a:schemeClr val="accent6">
              <a:lumMod val="60000"/>
              <a:lumOff val="40000"/>
            </a:schemeClr>
          </a:solidFill>
        </p:spPr>
        <p:txBody>
          <a:bodyPr>
            <a:normAutofit fontScale="92500" lnSpcReduction="10000"/>
          </a:bodyPr>
          <a:lstStyle/>
          <a:p>
            <a:r>
              <a:rPr lang="ru-RU" dirty="0"/>
              <a:t>К</a:t>
            </a:r>
            <a:r>
              <a:rPr lang="ru-RU" dirty="0" smtClean="0"/>
              <a:t>од трговине људима жртва не може да прекине/напусти по сопственом нахођењу, јер је присутна висока контрола жртве и значајно је веће повређивање жртве и кршење њених људских права. </a:t>
            </a:r>
          </a:p>
          <a:p>
            <a:pPr lvl="0"/>
            <a:r>
              <a:rPr lang="ru-RU" dirty="0">
                <a:solidFill>
                  <a:prstClr val="black"/>
                </a:solidFill>
              </a:rPr>
              <a:t>ПОРНОГРАФИЈА је вид </a:t>
            </a:r>
            <a:r>
              <a:rPr lang="ru-RU" dirty="0" smtClean="0">
                <a:solidFill>
                  <a:prstClr val="black"/>
                </a:solidFill>
              </a:rPr>
              <a:t>сексуалне </a:t>
            </a:r>
            <a:r>
              <a:rPr lang="ru-RU" dirty="0">
                <a:solidFill>
                  <a:prstClr val="black"/>
                </a:solidFill>
              </a:rPr>
              <a:t>експлоатације свих људи без обзира на пол и старосну доб, где су жртве приморане на снимање порнографског садржаја који се касније приказује за новац трећим лицима.</a:t>
            </a:r>
            <a:endParaRPr lang="en-US" dirty="0">
              <a:solidFill>
                <a:prstClr val="black"/>
              </a:solidFill>
            </a:endParaRPr>
          </a:p>
          <a:p>
            <a:endParaRPr lang="ru-RU" dirty="0" smtClean="0"/>
          </a:p>
          <a:p>
            <a:endParaRPr lang="en-US" dirty="0"/>
          </a:p>
        </p:txBody>
      </p:sp>
    </p:spTree>
    <p:extLst>
      <p:ext uri="{BB962C8B-B14F-4D97-AF65-F5344CB8AC3E}">
        <p14:creationId xmlns:p14="http://schemas.microsoft.com/office/powerpoint/2010/main" val="98942831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ru-RU" dirty="0" smtClean="0"/>
              <a:t/>
            </a:r>
            <a:br>
              <a:rPr lang="ru-RU" dirty="0" smtClean="0"/>
            </a:br>
            <a:r>
              <a:rPr lang="ru-RU" dirty="0" smtClean="0"/>
              <a:t> ПРИНУД</a:t>
            </a:r>
            <a:r>
              <a:rPr lang="en-US" dirty="0"/>
              <a:t>A</a:t>
            </a:r>
            <a:r>
              <a:rPr lang="ru-RU" dirty="0" smtClean="0"/>
              <a:t> НА БРАК</a:t>
            </a:r>
            <a:br>
              <a:rPr lang="ru-RU" dirty="0" smtClean="0"/>
            </a:br>
            <a:endParaRPr lang="en-US" dirty="0"/>
          </a:p>
        </p:txBody>
      </p:sp>
      <p:sp>
        <p:nvSpPr>
          <p:cNvPr id="3" name="Content Placeholder 2"/>
          <p:cNvSpPr>
            <a:spLocks noGrp="1"/>
          </p:cNvSpPr>
          <p:nvPr>
            <p:ph idx="1"/>
          </p:nvPr>
        </p:nvSpPr>
        <p:spPr>
          <a:solidFill>
            <a:schemeClr val="accent6">
              <a:lumMod val="60000"/>
              <a:lumOff val="40000"/>
            </a:schemeClr>
          </a:solidFill>
        </p:spPr>
        <p:txBody>
          <a:bodyPr>
            <a:normAutofit fontScale="85000" lnSpcReduction="10000"/>
          </a:bodyPr>
          <a:lstStyle/>
          <a:p>
            <a:r>
              <a:rPr lang="ru-RU" dirty="0" smtClean="0"/>
              <a:t>Принуда на брак је вид трговине људима при коме се жртва експлоатише улогом брачног друга/партнера у браку који је склопљен принудно, без обзира на то да      ли се ради о формалном браку или неформалној  животној заједници. </a:t>
            </a:r>
          </a:p>
          <a:p>
            <a:r>
              <a:rPr lang="ru-RU" dirty="0" smtClean="0"/>
              <a:t>Овај вид експлоатације је у спрези са вршењем и других кривичних дела под присилом (као на пример, силовање, принуда на просјачење, вршење кривичних дела и сл.).</a:t>
            </a:r>
          </a:p>
          <a:p>
            <a:r>
              <a:rPr lang="ru-RU" dirty="0" smtClean="0"/>
              <a:t>Жртве принуде на брак су углавном девојчице и младе девојке, према нашим подацима,врло ретко дечаци.</a:t>
            </a:r>
            <a:endParaRPr lang="en-US" dirty="0"/>
          </a:p>
        </p:txBody>
      </p:sp>
    </p:spTree>
    <p:extLst>
      <p:ext uri="{BB962C8B-B14F-4D97-AF65-F5344CB8AC3E}">
        <p14:creationId xmlns:p14="http://schemas.microsoft.com/office/powerpoint/2010/main" val="303208339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57200"/>
            <a:ext cx="8229600" cy="5668963"/>
          </a:xfrm>
          <a:solidFill>
            <a:schemeClr val="accent6">
              <a:lumMod val="60000"/>
              <a:lumOff val="40000"/>
            </a:schemeClr>
          </a:solidFill>
        </p:spPr>
        <p:txBody>
          <a:bodyPr>
            <a:normAutofit fontScale="85000" lnSpcReduction="20000"/>
          </a:bodyPr>
          <a:lstStyle/>
          <a:p>
            <a:r>
              <a:rPr lang="ru-RU" dirty="0" smtClean="0"/>
              <a:t>Овај чин се не може и не сме сматрати обичајним правом родитеља у неким мањинским културама. Принудним склапањем брака девојчице губе право да буду деца, чиме су на најгрубљи начин прекршена њихова права – право на школовање, слободу избора, здравље, самосталну егзистенцију, запошљавање, детињство...</a:t>
            </a:r>
          </a:p>
          <a:p>
            <a:r>
              <a:rPr lang="ru-RU" dirty="0" smtClean="0"/>
              <a:t>Девојчица у овим ситуацијама прекида школовање, врло рано остаје трудна и рађа децу о којој не може да брине на адекватан начин. Није довољно зрела нити физички, нити емоционално. Овим се значајно умањују њене шансе да се запосли и буде независна.Због економске зависности од партнера, често је касније принуђена да трпи партнерско насиље и остане у средини у којој се нашла.</a:t>
            </a:r>
            <a:endParaRPr lang="en-US" dirty="0"/>
          </a:p>
        </p:txBody>
      </p:sp>
    </p:spTree>
    <p:extLst>
      <p:ext uri="{BB962C8B-B14F-4D97-AF65-F5344CB8AC3E}">
        <p14:creationId xmlns:p14="http://schemas.microsoft.com/office/powerpoint/2010/main" val="1187771306"/>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ru-RU" sz="3200" dirty="0" smtClean="0"/>
              <a:t>ПРИНУДА НА ВРШЕЊЕ</a:t>
            </a:r>
            <a:br>
              <a:rPr lang="ru-RU" sz="3200" dirty="0" smtClean="0"/>
            </a:br>
            <a:r>
              <a:rPr lang="ru-RU" sz="3200" dirty="0" smtClean="0"/>
              <a:t>КРИВИЧНИХ ДЕЛА И ПРОСЈАЧЕЊЕ</a:t>
            </a:r>
            <a:endParaRPr lang="en-US" sz="3200" dirty="0"/>
          </a:p>
        </p:txBody>
      </p:sp>
      <p:sp>
        <p:nvSpPr>
          <p:cNvPr id="3" name="Content Placeholder 2"/>
          <p:cNvSpPr>
            <a:spLocks noGrp="1"/>
          </p:cNvSpPr>
          <p:nvPr>
            <p:ph idx="1"/>
          </p:nvPr>
        </p:nvSpPr>
        <p:spPr>
          <a:solidFill>
            <a:schemeClr val="accent6">
              <a:lumMod val="60000"/>
              <a:lumOff val="40000"/>
            </a:schemeClr>
          </a:solidFill>
        </p:spPr>
        <p:txBody>
          <a:bodyPr>
            <a:normAutofit fontScale="92500" lnSpcReduction="10000"/>
          </a:bodyPr>
          <a:lstStyle/>
          <a:p>
            <a:r>
              <a:rPr lang="ru-RU" dirty="0" smtClean="0"/>
              <a:t> Жртва се  приморава да врши кривична дела, а тиме особа која експлоатише жртву остварује материјалну добит. </a:t>
            </a:r>
          </a:p>
          <a:p>
            <a:r>
              <a:rPr lang="ru-RU" dirty="0" smtClean="0"/>
              <a:t>Најчешћа кривична дела деце жртава трговине људима су крађе предмета од веће вредности, накита, новца, обијање аутомобила, продавница и крађа одређених производа... </a:t>
            </a:r>
          </a:p>
          <a:p>
            <a:r>
              <a:rPr lang="ru-RU" dirty="0" smtClean="0"/>
              <a:t>Дете обично добија инструкције шта треба да донесе, у којој вредности, а уколико то не учини, бива кажњено.</a:t>
            </a:r>
            <a:endParaRPr lang="en-US" dirty="0"/>
          </a:p>
        </p:txBody>
      </p:sp>
    </p:spTree>
    <p:extLst>
      <p:ext uri="{BB962C8B-B14F-4D97-AF65-F5344CB8AC3E}">
        <p14:creationId xmlns:p14="http://schemas.microsoft.com/office/powerpoint/2010/main" val="3090063473"/>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ru-RU" sz="3200" dirty="0" smtClean="0">
                <a:solidFill>
                  <a:prstClr val="black"/>
                </a:solidFill>
              </a:rPr>
              <a:t>ПРИНУДА </a:t>
            </a:r>
            <a:r>
              <a:rPr lang="ru-RU" sz="3200" dirty="0">
                <a:solidFill>
                  <a:prstClr val="black"/>
                </a:solidFill>
              </a:rPr>
              <a:t>НА ВРШЕЊЕ</a:t>
            </a:r>
            <a:br>
              <a:rPr lang="ru-RU" sz="3200" dirty="0">
                <a:solidFill>
                  <a:prstClr val="black"/>
                </a:solidFill>
              </a:rPr>
            </a:br>
            <a:r>
              <a:rPr lang="ru-RU" sz="3200" dirty="0">
                <a:solidFill>
                  <a:prstClr val="black"/>
                </a:solidFill>
              </a:rPr>
              <a:t>КРИВИЧНИХ ДЕЛА И ПРОСЈАЧЕЊЕ</a:t>
            </a:r>
            <a:endParaRPr lang="en-US" dirty="0"/>
          </a:p>
        </p:txBody>
      </p:sp>
      <p:sp>
        <p:nvSpPr>
          <p:cNvPr id="3" name="Content Placeholder 2"/>
          <p:cNvSpPr>
            <a:spLocks noGrp="1"/>
          </p:cNvSpPr>
          <p:nvPr>
            <p:ph idx="1"/>
          </p:nvPr>
        </p:nvSpPr>
        <p:spPr>
          <a:xfrm>
            <a:off x="457200" y="1600200"/>
            <a:ext cx="8229600" cy="5029200"/>
          </a:xfrm>
          <a:solidFill>
            <a:schemeClr val="accent6">
              <a:lumMod val="60000"/>
              <a:lumOff val="40000"/>
            </a:schemeClr>
          </a:solidFill>
        </p:spPr>
        <p:txBody>
          <a:bodyPr>
            <a:normAutofit fontScale="92500" lnSpcReduction="20000"/>
          </a:bodyPr>
          <a:lstStyle/>
          <a:p>
            <a:r>
              <a:rPr lang="ru-RU" dirty="0" smtClean="0"/>
              <a:t>Дете је принуђено да проси тако што од непознатих људи тражи новац на основу свог сиромаштва,позива се на здравствене и друге разлоге због којих му је потребна помоћ или покушава да изазове самилост на верској основи. Просјачење може да обухвата и продају мањих предмета, као што је цвеће, крпе за чишћење и слично. Код продаје ових предмета ‘’цена’’предмета не одговара њиховој стварној вредности. </a:t>
            </a:r>
          </a:p>
          <a:p>
            <a:r>
              <a:rPr lang="ru-RU" dirty="0" smtClean="0"/>
              <a:t>У просјачење спадају и активности прања шофершајбни на раскрсницама, певање на улици и/или у аутобусу и сличне активности.</a:t>
            </a:r>
            <a:endParaRPr lang="en-US" dirty="0"/>
          </a:p>
        </p:txBody>
      </p:sp>
    </p:spTree>
    <p:extLst>
      <p:ext uri="{BB962C8B-B14F-4D97-AF65-F5344CB8AC3E}">
        <p14:creationId xmlns:p14="http://schemas.microsoft.com/office/powerpoint/2010/main" val="105001951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Trek">
  <a:themeElements>
    <a:clrScheme name="Trek">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Trek">
      <a:majorFont>
        <a:latin typeface="Franklin Gothic Medium"/>
        <a:ea typeface=""/>
        <a:cs typeface=""/>
        <a:font script="Jpan" typeface="HG創英角ｺﾞｼｯｸUB"/>
        <a:font script="Hang" typeface="돋움"/>
        <a:font script="Hans" typeface="隶书"/>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Franklin Gothic Book"/>
        <a:ea typeface=""/>
        <a:cs typeface=""/>
        <a:font script="Jpan" typeface="HGｺﾞｼｯｸE"/>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Trek">
      <a:fillStyleLst>
        <a:solidFill>
          <a:schemeClr val="phClr"/>
        </a:solidFill>
        <a:gradFill rotWithShape="1">
          <a:gsLst>
            <a:gs pos="0">
              <a:schemeClr val="phClr">
                <a:tint val="30000"/>
                <a:satMod val="250000"/>
              </a:schemeClr>
            </a:gs>
            <a:gs pos="72000">
              <a:schemeClr val="phClr">
                <a:tint val="75000"/>
                <a:satMod val="210000"/>
              </a:schemeClr>
            </a:gs>
            <a:gs pos="100000">
              <a:schemeClr val="phClr">
                <a:tint val="85000"/>
                <a:satMod val="210000"/>
              </a:schemeClr>
            </a:gs>
          </a:gsLst>
          <a:lin ang="5400000" scaled="1"/>
        </a:gradFill>
        <a:gradFill rotWithShape="1">
          <a:gsLst>
            <a:gs pos="0">
              <a:schemeClr val="phClr">
                <a:tint val="75000"/>
                <a:shade val="85000"/>
                <a:satMod val="230000"/>
              </a:schemeClr>
            </a:gs>
            <a:gs pos="25000">
              <a:schemeClr val="phClr">
                <a:tint val="90000"/>
                <a:shade val="70000"/>
                <a:satMod val="220000"/>
              </a:schemeClr>
            </a:gs>
            <a:gs pos="50000">
              <a:schemeClr val="phClr">
                <a:tint val="90000"/>
                <a:shade val="58000"/>
                <a:satMod val="225000"/>
              </a:schemeClr>
            </a:gs>
            <a:gs pos="65000">
              <a:schemeClr val="phClr">
                <a:tint val="90000"/>
                <a:shade val="58000"/>
                <a:satMod val="225000"/>
              </a:schemeClr>
            </a:gs>
            <a:gs pos="80000">
              <a:schemeClr val="phClr">
                <a:tint val="90000"/>
                <a:shade val="69000"/>
                <a:satMod val="220000"/>
              </a:schemeClr>
            </a:gs>
            <a:gs pos="100000">
              <a:schemeClr val="phClr">
                <a:tint val="77000"/>
                <a:shade val="80000"/>
                <a:satMod val="230000"/>
              </a:schemeClr>
            </a:gs>
          </a:gsLst>
          <a:lin ang="5400000" scaled="1"/>
        </a:gradFill>
      </a:fillStyleLst>
      <a:lnStyleLst>
        <a:ln w="10000" cap="flat" cmpd="sng" algn="ctr">
          <a:solidFill>
            <a:schemeClr val="ph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76200" dist="50800" dir="5400000" rotWithShape="0">
              <a:srgbClr val="4E3B30">
                <a:alpha val="60000"/>
              </a:srgbClr>
            </a:outerShdw>
          </a:effectLst>
        </a:effectStyle>
        <a:effectStyle>
          <a:effectLst>
            <a:outerShdw blurRad="76200" dist="50800" dir="5400000" rotWithShape="0">
              <a:srgbClr val="4E3B30">
                <a:alpha val="60000"/>
              </a:srgbClr>
            </a:outerShdw>
          </a:effectLst>
          <a:scene3d>
            <a:camera prst="orthographicFront">
              <a:rot lat="0" lon="0" rev="0"/>
            </a:camera>
            <a:lightRig rig="threePt" dir="tl">
              <a:rot lat="0" lon="0" rev="0"/>
            </a:lightRig>
          </a:scene3d>
          <a:sp3d prstMaterial="metal">
            <a:bevelT w="10000" h="10000"/>
          </a:sp3d>
        </a:effectStyle>
        <a:effectStyle>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phClr">
                <a:shade val="60000"/>
                <a:satMod val="110000"/>
              </a:schemeClr>
            </a:contourClr>
          </a:sp3d>
        </a:effectStyle>
      </a:effectStyleLst>
      <a:bgFillStyleLst>
        <a:solidFill>
          <a:schemeClr val="phClr"/>
        </a:solidFill>
        <a:blipFill>
          <a:blip xmlns:r="http://schemas.openxmlformats.org/officeDocument/2006/relationships" r:embed="rId1">
            <a:duotone>
              <a:schemeClr val="phClr">
                <a:shade val="90000"/>
                <a:satMod val="150000"/>
              </a:schemeClr>
              <a:schemeClr val="phClr">
                <a:tint val="88000"/>
                <a:satMod val="105000"/>
              </a:schemeClr>
            </a:duotone>
          </a:blip>
          <a:tile tx="0" ty="0" sx="95000" sy="95000" flip="none" algn="t"/>
        </a:blipFill>
        <a:blipFill>
          <a:blip xmlns:r="http://schemas.openxmlformats.org/officeDocument/2006/relationships" r:embed="rId2">
            <a:duotone>
              <a:schemeClr val="phClr">
                <a:shade val="30000"/>
                <a:satMod val="455000"/>
              </a:schemeClr>
              <a:schemeClr val="phClr">
                <a:tint val="95000"/>
                <a:satMod val="120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Trek</Template>
  <TotalTime>386</TotalTime>
  <Words>1615</Words>
  <Application>Microsoft Office PowerPoint</Application>
  <PresentationFormat>On-screen Show (4:3)</PresentationFormat>
  <Paragraphs>130</Paragraphs>
  <Slides>27</Slides>
  <Notes>0</Notes>
  <HiddenSlides>0</HiddenSlides>
  <MMClips>0</MMClips>
  <ScaleCrop>false</ScaleCrop>
  <HeadingPairs>
    <vt:vector size="4" baseType="variant">
      <vt:variant>
        <vt:lpstr>Theme</vt:lpstr>
      </vt:variant>
      <vt:variant>
        <vt:i4>1</vt:i4>
      </vt:variant>
      <vt:variant>
        <vt:lpstr>Slide Titles</vt:lpstr>
      </vt:variant>
      <vt:variant>
        <vt:i4>27</vt:i4>
      </vt:variant>
    </vt:vector>
  </HeadingPairs>
  <TitlesOfParts>
    <vt:vector size="28" baseType="lpstr">
      <vt:lpstr>Trek</vt:lpstr>
      <vt:lpstr>PowerPoint Presentation</vt:lpstr>
      <vt:lpstr>ЧЛАН 3. Протокола за превенцију, сузбијање и кажњавање трговине људима:</vt:lpstr>
      <vt:lpstr>PowerPoint Presentation</vt:lpstr>
      <vt:lpstr>PowerPoint Presentation</vt:lpstr>
      <vt:lpstr>ПРИНУДА НА ПРОСТИТУЦИЈУ И ПОРНОГРАФИЈУ:</vt:lpstr>
      <vt:lpstr>  ПРИНУДA НА БРАК </vt:lpstr>
      <vt:lpstr>PowerPoint Presentation</vt:lpstr>
      <vt:lpstr>ПРИНУДА НА ВРШЕЊЕ КРИВИЧНИХ ДЕЛА И ПРОСЈАЧЕЊЕ</vt:lpstr>
      <vt:lpstr>ПРИНУДА НА ВРШЕЊЕ КРИВИЧНИХ ДЕЛА И ПРОСЈАЧЕЊЕ</vt:lpstr>
      <vt:lpstr>НЕПРИМЕРЕН  ДЕЧЈИ РАД </vt:lpstr>
      <vt:lpstr>Рањивост деце </vt:lpstr>
      <vt:lpstr>КОЈЕ ПРОМЕНЕ КОД ДЕТЕТА МОЖЕ ИЗАЗВАТИ ТРГОВИНА ЉУДИМА?</vt:lpstr>
      <vt:lpstr>РЕАКЦИЈЕ ДЕТЕТА ШКОЛСКОГ УЗРАСТА</vt:lpstr>
      <vt:lpstr>РЕАКЦИЈЕ ДЕТЕТА У АДОЛЕСЦЕНЦИЈИ</vt:lpstr>
      <vt:lpstr>ШТА ЈЕ ТО ШТО ДЕТЕТУ ПОМАЖЕ ДА СЕ ИЗБОРИ СА ТРАУМОМ?</vt:lpstr>
      <vt:lpstr>ДА ЛИ ПОСТОЈЕ ПОСЕБНИ ПРИНЦИПИ ЗАШТИТЕ ЖРТАВА ТРГОВИНЕ ЉУДИМА</vt:lpstr>
      <vt:lpstr>PowerPoint Presentation</vt:lpstr>
      <vt:lpstr>ОСНОВНИ ПРИНЦИПИ ЗАШТИТЕ ДЕЦЕ ЖРТАВА ТРГОВИНЕ ЉУДИМА У СРБИЈИ</vt:lpstr>
      <vt:lpstr>Улога образовног система</vt:lpstr>
      <vt:lpstr>Улога установе у контексту заштите ученика од трговине људима огледа се у: </vt:lpstr>
      <vt:lpstr>ФАКТОРИ РАЊИВОСТИ</vt:lpstr>
      <vt:lpstr>ФАКТОРИ РАЊИВОСТИ</vt:lpstr>
      <vt:lpstr>ПРИМЕРИ НАЈЧЕШЋИХ ФАКТОРА су:  </vt:lpstr>
      <vt:lpstr>И Н Д И К А Т О Р И</vt:lpstr>
      <vt:lpstr>Рангирање индикатора у зависности од интензитета:</vt:lpstr>
      <vt:lpstr>Индикатори су груписани у области: </vt:lpstr>
      <vt:lpstr>Примена листе индикатора: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Student</dc:creator>
  <cp:lastModifiedBy>Student</cp:lastModifiedBy>
  <cp:revision>16</cp:revision>
  <cp:lastPrinted>2022-10-19T08:28:41Z</cp:lastPrinted>
  <dcterms:created xsi:type="dcterms:W3CDTF">2022-10-19T06:54:18Z</dcterms:created>
  <dcterms:modified xsi:type="dcterms:W3CDTF">2022-11-03T07:56:16Z</dcterms:modified>
</cp:coreProperties>
</file>