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sldIdLst>
    <p:sldId id="256" r:id="rId2"/>
    <p:sldId id="257" r:id="rId3"/>
    <p:sldId id="279" r:id="rId4"/>
    <p:sldId id="280" r:id="rId5"/>
    <p:sldId id="259" r:id="rId6"/>
    <p:sldId id="284" r:id="rId7"/>
    <p:sldId id="285" r:id="rId8"/>
    <p:sldId id="286" r:id="rId9"/>
    <p:sldId id="287"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88" r:id="rId25"/>
    <p:sldId id="289" r:id="rId26"/>
    <p:sldId id="290" r:id="rId27"/>
    <p:sldId id="274" r:id="rId28"/>
    <p:sldId id="275" r:id="rId29"/>
    <p:sldId id="276" r:id="rId30"/>
    <p:sldId id="277" r:id="rId31"/>
    <p:sldId id="291" r:id="rId32"/>
    <p:sldId id="292" r:id="rId33"/>
    <p:sldId id="29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D4A"/>
    <a:srgbClr val="2A5E5E"/>
    <a:srgbClr val="103B49"/>
    <a:srgbClr val="EBEBEB"/>
    <a:srgbClr val="1F5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8965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594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22079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7348783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345929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10/6/2025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058025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10/6/2025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17525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20926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8567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0406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383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9913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340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10/6/2025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621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10/6/2025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301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10/6/2025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262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36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93069563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b="1" i="1" dirty="0" smtClean="0">
                <a:latin typeface="Calisto MT" panose="02040603050505030304" pitchFamily="18" charset="0"/>
              </a:rPr>
              <a:t>Облици и врсте насиља. </a:t>
            </a:r>
            <a:br>
              <a:rPr lang="sr-Cyrl-RS" b="1" i="1" dirty="0" smtClean="0">
                <a:latin typeface="Calisto MT" panose="02040603050505030304" pitchFamily="18" charset="0"/>
              </a:rPr>
            </a:br>
            <a:r>
              <a:rPr lang="sr-Cyrl-RS" b="1" i="1" dirty="0" smtClean="0">
                <a:latin typeface="Calisto MT" panose="02040603050505030304" pitchFamily="18" charset="0"/>
              </a:rPr>
              <a:t>Вршњачко насиље.</a:t>
            </a:r>
            <a:endParaRPr lang="en-GB" b="1" i="1" dirty="0">
              <a:latin typeface="Calisto MT" panose="02040603050505030304" pitchFamily="18" charset="0"/>
            </a:endParaRPr>
          </a:p>
        </p:txBody>
      </p:sp>
      <p:sp>
        <p:nvSpPr>
          <p:cNvPr id="4" name="Subtitle 3"/>
          <p:cNvSpPr>
            <a:spLocks noGrp="1"/>
          </p:cNvSpPr>
          <p:nvPr>
            <p:ph type="subTitle" idx="1"/>
          </p:nvPr>
        </p:nvSpPr>
        <p:spPr>
          <a:xfrm>
            <a:off x="4778062" y="5035639"/>
            <a:ext cx="5898523" cy="1378039"/>
          </a:xfrm>
        </p:spPr>
        <p:txBody>
          <a:bodyPr>
            <a:noAutofit/>
          </a:bodyPr>
          <a:lstStyle/>
          <a:p>
            <a:r>
              <a:rPr lang="sr-Cyrl-RS" sz="3200" b="1" dirty="0" smtClean="0"/>
              <a:t>ТИМ ЗА ЗАШТИТУ УЧЕНИКА И УЧЕНИЧКИ ПАРЛАМЕНТ</a:t>
            </a:r>
            <a:endParaRPr lang="en-US" sz="3200" b="1" dirty="0"/>
          </a:p>
        </p:txBody>
      </p:sp>
    </p:spTree>
    <p:extLst>
      <p:ext uri="{BB962C8B-B14F-4D97-AF65-F5344CB8AC3E}">
        <p14:creationId xmlns:p14="http://schemas.microsoft.com/office/powerpoint/2010/main" val="3889035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279" y="637745"/>
            <a:ext cx="10353762" cy="4058751"/>
          </a:xfrm>
        </p:spPr>
        <p:txBody>
          <a:bodyPr>
            <a:normAutofit/>
          </a:bodyPr>
          <a:lstStyle/>
          <a:p>
            <a:pPr marL="36900" indent="0">
              <a:buNone/>
            </a:pPr>
            <a:r>
              <a:rPr lang="sr-Cyrl-RS" sz="4000" b="1" i="1" u="sng" dirty="0" smtClean="0">
                <a:latin typeface="Calisto MT" panose="02040603050505030304" pitchFamily="18" charset="0"/>
              </a:rPr>
              <a:t>Врсте насиља: </a:t>
            </a:r>
            <a:endParaRPr lang="sr-Latn-RS" sz="4000" b="1" i="1" u="sng" dirty="0" smtClean="0">
              <a:latin typeface="Calisto MT" panose="02040603050505030304" pitchFamily="18" charset="0"/>
            </a:endParaRPr>
          </a:p>
          <a:p>
            <a:pPr marL="551250" indent="-514350">
              <a:buFont typeface="+mj-lt"/>
              <a:buAutoNum type="arabicPeriod"/>
            </a:pPr>
            <a:r>
              <a:rPr lang="sr-Cyrl-RS" sz="3200" b="1" i="1" dirty="0" smtClean="0">
                <a:latin typeface="Calisto MT" panose="02040603050505030304" pitchFamily="18" charset="0"/>
              </a:rPr>
              <a:t>физичко</a:t>
            </a:r>
            <a:endParaRPr lang="sr-Latn-RS" sz="3200" b="1" i="1" dirty="0" smtClean="0">
              <a:latin typeface="Calisto MT" panose="02040603050505030304" pitchFamily="18" charset="0"/>
            </a:endParaRPr>
          </a:p>
          <a:p>
            <a:pPr marL="551250" indent="-514350">
              <a:buFont typeface="+mj-lt"/>
              <a:buAutoNum type="arabicPeriod"/>
            </a:pPr>
            <a:r>
              <a:rPr lang="sr-Cyrl-RS" sz="3200" b="1" i="1" dirty="0" smtClean="0">
                <a:latin typeface="Calisto MT" panose="02040603050505030304" pitchFamily="18" charset="0"/>
              </a:rPr>
              <a:t>вербално</a:t>
            </a:r>
            <a:endParaRPr lang="sr-Latn-RS" sz="3200" b="1" i="1" dirty="0" smtClean="0">
              <a:latin typeface="Calisto MT" panose="02040603050505030304" pitchFamily="18" charset="0"/>
            </a:endParaRPr>
          </a:p>
          <a:p>
            <a:pPr marL="551250" indent="-514350">
              <a:buFont typeface="+mj-lt"/>
              <a:buAutoNum type="arabicPeriod"/>
            </a:pPr>
            <a:r>
              <a:rPr lang="sr-Cyrl-RS" sz="3200" b="1" i="1" dirty="0" smtClean="0">
                <a:latin typeface="Calisto MT" panose="02040603050505030304" pitchFamily="18" charset="0"/>
              </a:rPr>
              <a:t>социјално</a:t>
            </a:r>
            <a:endParaRPr lang="sr-Latn-RS" sz="3200" b="1" i="1" dirty="0" smtClean="0">
              <a:latin typeface="Calisto MT" panose="02040603050505030304" pitchFamily="18" charset="0"/>
            </a:endParaRPr>
          </a:p>
          <a:p>
            <a:pPr marL="551250" indent="-514350">
              <a:buFont typeface="+mj-lt"/>
              <a:buAutoNum type="arabicPeriod"/>
            </a:pPr>
            <a:r>
              <a:rPr lang="sr-Cyrl-RS" sz="3200" b="1" i="1" dirty="0" smtClean="0">
                <a:latin typeface="Calisto MT" panose="02040603050505030304" pitchFamily="18" charset="0"/>
              </a:rPr>
              <a:t>сексуално</a:t>
            </a:r>
            <a:endParaRPr lang="sr-Latn-RS" sz="3200" b="1" i="1" dirty="0" smtClean="0">
              <a:latin typeface="Calisto MT" panose="02040603050505030304" pitchFamily="18" charset="0"/>
            </a:endParaRPr>
          </a:p>
          <a:p>
            <a:pPr marL="551250" indent="-514350">
              <a:buFont typeface="+mj-lt"/>
              <a:buAutoNum type="arabicPeriod"/>
            </a:pPr>
            <a:r>
              <a:rPr lang="sr-Cyrl-RS" sz="3200" b="1" i="1" dirty="0">
                <a:latin typeface="Calisto MT" panose="02040603050505030304" pitchFamily="18" charset="0"/>
              </a:rPr>
              <a:t>д</a:t>
            </a:r>
            <a:r>
              <a:rPr lang="sr-Cyrl-RS" sz="3200" b="1" i="1" dirty="0" smtClean="0">
                <a:latin typeface="Calisto MT" panose="02040603050505030304" pitchFamily="18" charset="0"/>
              </a:rPr>
              <a:t>игитално (сајбер) насиље</a:t>
            </a:r>
            <a:endParaRPr lang="en-GB" sz="3200" b="1" i="1" dirty="0">
              <a:latin typeface="Calisto MT" panose="02040603050505030304" pitchFamily="18" charset="0"/>
            </a:endParaRPr>
          </a:p>
        </p:txBody>
      </p:sp>
      <p:pic>
        <p:nvPicPr>
          <p:cNvPr id="4" name="Picture 3" descr="https://pravadeteta.ucpd.rs/wp-content/uploads/2024/07/3-4.png"/>
          <p:cNvPicPr/>
          <p:nvPr/>
        </p:nvPicPr>
        <p:blipFill>
          <a:blip r:embed="rId2">
            <a:extLst>
              <a:ext uri="{28A0092B-C50C-407E-A947-70E740481C1C}">
                <a14:useLocalDpi xmlns:a14="http://schemas.microsoft.com/office/drawing/2010/main" val="0"/>
              </a:ext>
            </a:extLst>
          </a:blip>
          <a:srcRect/>
          <a:stretch>
            <a:fillRect/>
          </a:stretch>
        </p:blipFill>
        <p:spPr bwMode="auto">
          <a:xfrm>
            <a:off x="4803821" y="396141"/>
            <a:ext cx="4739688" cy="2978123"/>
          </a:xfrm>
          <a:prstGeom prst="rect">
            <a:avLst/>
          </a:prstGeom>
          <a:noFill/>
          <a:ln>
            <a:noFill/>
          </a:ln>
        </p:spPr>
      </p:pic>
      <p:pic>
        <p:nvPicPr>
          <p:cNvPr id="5" name="Picture 4" descr="https://pravadeteta.ucpd.rs/wp-content/uploads/2024/07/3-5.png"/>
          <p:cNvPicPr/>
          <p:nvPr/>
        </p:nvPicPr>
        <p:blipFill>
          <a:blip r:embed="rId3">
            <a:extLst>
              <a:ext uri="{28A0092B-C50C-407E-A947-70E740481C1C}">
                <a14:useLocalDpi xmlns:a14="http://schemas.microsoft.com/office/drawing/2010/main" val="0"/>
              </a:ext>
            </a:extLst>
          </a:blip>
          <a:srcRect/>
          <a:stretch>
            <a:fillRect/>
          </a:stretch>
        </p:blipFill>
        <p:spPr bwMode="auto">
          <a:xfrm>
            <a:off x="8754079" y="1638836"/>
            <a:ext cx="3076509" cy="2134673"/>
          </a:xfrm>
          <a:prstGeom prst="rect">
            <a:avLst/>
          </a:prstGeom>
          <a:noFill/>
          <a:ln>
            <a:noFill/>
          </a:ln>
        </p:spPr>
      </p:pic>
      <p:pic>
        <p:nvPicPr>
          <p:cNvPr id="6" name="Picture 5" descr="https://pravadeteta.ucpd.rs/wp-content/uploads/2024/07/1-3.png"/>
          <p:cNvPicPr/>
          <p:nvPr/>
        </p:nvPicPr>
        <p:blipFill>
          <a:blip r:embed="rId4">
            <a:extLst>
              <a:ext uri="{28A0092B-C50C-407E-A947-70E740481C1C}">
                <a14:useLocalDpi xmlns:a14="http://schemas.microsoft.com/office/drawing/2010/main" val="0"/>
              </a:ext>
            </a:extLst>
          </a:blip>
          <a:srcRect/>
          <a:stretch>
            <a:fillRect/>
          </a:stretch>
        </p:blipFill>
        <p:spPr bwMode="auto">
          <a:xfrm>
            <a:off x="6758592" y="3528811"/>
            <a:ext cx="4317239" cy="3063849"/>
          </a:xfrm>
          <a:prstGeom prst="rect">
            <a:avLst/>
          </a:prstGeom>
          <a:noFill/>
          <a:ln>
            <a:noFill/>
          </a:ln>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415" y="4452039"/>
            <a:ext cx="31432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27" y="4497160"/>
            <a:ext cx="37338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188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Физичко насиље</a:t>
            </a:r>
            <a:endParaRPr lang="en-GB" b="1" i="1" dirty="0">
              <a:latin typeface="Calisto MT" panose="02040603050505030304" pitchFamily="18" charset="0"/>
            </a:endParaRPr>
          </a:p>
        </p:txBody>
      </p:sp>
      <p:sp>
        <p:nvSpPr>
          <p:cNvPr id="3" name="Content Placeholder 2"/>
          <p:cNvSpPr>
            <a:spLocks noGrp="1"/>
          </p:cNvSpPr>
          <p:nvPr>
            <p:ph idx="1"/>
          </p:nvPr>
        </p:nvSpPr>
        <p:spPr>
          <a:xfrm>
            <a:off x="231821" y="1210614"/>
            <a:ext cx="6967469" cy="5037785"/>
          </a:xfrm>
        </p:spPr>
        <p:txBody>
          <a:bodyPr>
            <a:normAutofit lnSpcReduction="10000"/>
          </a:bodyPr>
          <a:lstStyle/>
          <a:p>
            <a:pPr marL="36900" indent="0">
              <a:buNone/>
            </a:pPr>
            <a:r>
              <a:rPr lang="sr-Cyrl-RS" sz="2600" dirty="0" smtClean="0">
                <a:solidFill>
                  <a:schemeClr val="tx1"/>
                </a:solidFill>
                <a:effectLst/>
                <a:latin typeface="Calisto MT" panose="02040603050505030304" pitchFamily="18" charset="0"/>
              </a:rPr>
              <a:t>Физичко насиље подразумева </a:t>
            </a:r>
            <a:r>
              <a:rPr lang="sr-Cyrl-RS" sz="2600" b="1" dirty="0" smtClean="0">
                <a:solidFill>
                  <a:schemeClr val="tx1"/>
                </a:solidFill>
                <a:effectLst/>
                <a:latin typeface="Calisto MT" panose="02040603050505030304" pitchFamily="18" charset="0"/>
              </a:rPr>
              <a:t>примену физичке силе</a:t>
            </a:r>
            <a:r>
              <a:rPr lang="sr-Cyrl-RS" sz="2600" dirty="0" smtClean="0">
                <a:solidFill>
                  <a:schemeClr val="tx1"/>
                </a:solidFill>
                <a:effectLst/>
                <a:latin typeface="Calisto MT" panose="02040603050505030304" pitchFamily="18" charset="0"/>
              </a:rPr>
              <a:t> на другу особу, односно жртву. </a:t>
            </a:r>
            <a:endParaRPr lang="sr-Latn-RS" sz="2600" dirty="0" smtClean="0">
              <a:solidFill>
                <a:schemeClr val="tx1"/>
              </a:solidFill>
              <a:effectLst/>
              <a:latin typeface="Calisto MT" panose="02040603050505030304" pitchFamily="18" charset="0"/>
            </a:endParaRPr>
          </a:p>
          <a:p>
            <a:pPr marL="36900" indent="0">
              <a:buNone/>
            </a:pPr>
            <a:r>
              <a:rPr lang="sr-Cyrl-RS" sz="2600" dirty="0" smtClean="0">
                <a:solidFill>
                  <a:schemeClr val="tx1"/>
                </a:solidFill>
                <a:effectLst/>
                <a:latin typeface="Calisto MT" panose="02040603050505030304" pitchFamily="18" charset="0"/>
              </a:rPr>
              <a:t>Најчешће се огледа у </a:t>
            </a:r>
            <a:r>
              <a:rPr lang="sr-Cyrl-RS" sz="2600" b="1" dirty="0" smtClean="0">
                <a:solidFill>
                  <a:schemeClr val="tx1"/>
                </a:solidFill>
                <a:effectLst/>
                <a:latin typeface="Calisto MT" panose="02040603050505030304" pitchFamily="18" charset="0"/>
              </a:rPr>
              <a:t>ударању, шамарању, гребању, шутирању, чупању за косу, гурању, дављењу</a:t>
            </a:r>
            <a:r>
              <a:rPr lang="sr-Cyrl-RS" sz="2600" dirty="0" smtClean="0">
                <a:solidFill>
                  <a:schemeClr val="tx1"/>
                </a:solidFill>
                <a:effectLst/>
                <a:latin typeface="Calisto MT" panose="02040603050505030304" pitchFamily="18" charset="0"/>
              </a:rPr>
              <a:t>. </a:t>
            </a:r>
            <a:endParaRPr lang="sr-Latn-RS" sz="2600" dirty="0" smtClean="0">
              <a:solidFill>
                <a:schemeClr val="tx1"/>
              </a:solidFill>
              <a:effectLst/>
              <a:latin typeface="Calisto MT" panose="02040603050505030304" pitchFamily="18" charset="0"/>
            </a:endParaRPr>
          </a:p>
          <a:p>
            <a:pPr marL="36900" indent="0">
              <a:buNone/>
            </a:pPr>
            <a:r>
              <a:rPr lang="sr-Cyrl-RS" sz="2600" dirty="0" smtClean="0">
                <a:solidFill>
                  <a:schemeClr val="tx1"/>
                </a:solidFill>
                <a:effectLst/>
                <a:latin typeface="Calisto MT" panose="02040603050505030304" pitchFamily="18" charset="0"/>
              </a:rPr>
              <a:t>Физичко насиље има за циљ да се успостави </a:t>
            </a:r>
            <a:r>
              <a:rPr lang="sr-Cyrl-RS" sz="2600" b="1" dirty="0" smtClean="0">
                <a:solidFill>
                  <a:schemeClr val="tx1"/>
                </a:solidFill>
                <a:effectLst/>
                <a:latin typeface="Calisto MT" panose="02040603050505030304" pitchFamily="18" charset="0"/>
              </a:rPr>
              <a:t>контрола над другим лицем, </a:t>
            </a:r>
            <a:r>
              <a:rPr lang="sr-Cyrl-RS" sz="2600" dirty="0" smtClean="0">
                <a:solidFill>
                  <a:schemeClr val="tx1"/>
                </a:solidFill>
                <a:effectLst/>
                <a:latin typeface="Calisto MT" panose="02040603050505030304" pitchFamily="18" charset="0"/>
              </a:rPr>
              <a:t>да се оно казни или да му се нанесе </a:t>
            </a:r>
            <a:r>
              <a:rPr lang="sr-Cyrl-RS" sz="2600" b="1" dirty="0" smtClean="0">
                <a:solidFill>
                  <a:schemeClr val="tx1"/>
                </a:solidFill>
                <a:effectLst/>
                <a:latin typeface="Calisto MT" panose="02040603050505030304" pitchFamily="18" charset="0"/>
              </a:rPr>
              <a:t>физичка повреда или бол</a:t>
            </a:r>
            <a:r>
              <a:rPr lang="sr-Cyrl-RS" sz="2600" dirty="0" smtClean="0">
                <a:solidFill>
                  <a:schemeClr val="tx1"/>
                </a:solidFill>
                <a:effectLst/>
                <a:latin typeface="Calisto MT" panose="02040603050505030304" pitchFamily="18" charset="0"/>
              </a:rPr>
              <a:t>. </a:t>
            </a:r>
            <a:endParaRPr lang="sr-Cyrl-RS" sz="2600" dirty="0" smtClean="0">
              <a:solidFill>
                <a:schemeClr val="tx1"/>
              </a:solidFill>
              <a:effectLst/>
              <a:latin typeface="Calisto MT" panose="02040603050505030304" pitchFamily="18" charset="0"/>
            </a:endParaRPr>
          </a:p>
          <a:p>
            <a:pPr marL="36900" indent="0">
              <a:buNone/>
            </a:pPr>
            <a:r>
              <a:rPr lang="sr-Cyrl-RS" sz="2600" dirty="0" smtClean="0">
                <a:solidFill>
                  <a:schemeClr val="tx1"/>
                </a:solidFill>
                <a:effectLst/>
                <a:latin typeface="Calisto MT" panose="02040603050505030304" pitchFamily="18" charset="0"/>
              </a:rPr>
              <a:t>Физичко </a:t>
            </a:r>
            <a:r>
              <a:rPr lang="sr-Cyrl-RS" sz="2600" dirty="0" smtClean="0">
                <a:solidFill>
                  <a:schemeClr val="tx1"/>
                </a:solidFill>
                <a:effectLst/>
                <a:latin typeface="Calisto MT" panose="02040603050505030304" pitchFamily="18" charset="0"/>
              </a:rPr>
              <a:t>насиље се понавља и озбиљност повреде је при сваком следећем нападу већа. </a:t>
            </a:r>
            <a:endParaRPr lang="sr-Latn-RS" sz="2600" dirty="0" smtClean="0">
              <a:solidFill>
                <a:schemeClr val="tx1"/>
              </a:solidFill>
              <a:effectLst/>
              <a:latin typeface="Calisto MT" panose="02040603050505030304" pitchFamily="18" charset="0"/>
            </a:endParaRPr>
          </a:p>
          <a:p>
            <a:pPr marL="36900" indent="0">
              <a:buNone/>
            </a:pPr>
            <a:r>
              <a:rPr lang="sr-Latn-RS" sz="2400" dirty="0" smtClean="0">
                <a:solidFill>
                  <a:schemeClr val="tx1"/>
                </a:solidFill>
                <a:effectLst/>
                <a:latin typeface="Calisto MT" panose="02040603050505030304" pitchFamily="18" charset="0"/>
              </a:rPr>
              <a:t>  </a:t>
            </a:r>
            <a:endParaRPr lang="ru-RU" sz="2400" dirty="0">
              <a:solidFill>
                <a:schemeClr val="tx1"/>
              </a:solidFill>
              <a:effectLst/>
            </a:endParaRPr>
          </a:p>
          <a:p>
            <a:endParaRPr lang="en-GB" dirty="0"/>
          </a:p>
        </p:txBody>
      </p:sp>
      <p:pic>
        <p:nvPicPr>
          <p:cNvPr id="4" name="Picture 3" descr="https://pravadeteta.ucpd.rs/wp-content/uploads/2024/07/nasilje.png"/>
          <p:cNvPicPr/>
          <p:nvPr/>
        </p:nvPicPr>
        <p:blipFill>
          <a:blip r:embed="rId2">
            <a:extLst>
              <a:ext uri="{28A0092B-C50C-407E-A947-70E740481C1C}">
                <a14:useLocalDpi xmlns:a14="http://schemas.microsoft.com/office/drawing/2010/main" val="0"/>
              </a:ext>
            </a:extLst>
          </a:blip>
          <a:srcRect/>
          <a:stretch>
            <a:fillRect/>
          </a:stretch>
        </p:blipFill>
        <p:spPr bwMode="auto">
          <a:xfrm>
            <a:off x="7199290" y="1365162"/>
            <a:ext cx="4812406" cy="4159876"/>
          </a:xfrm>
          <a:prstGeom prst="rect">
            <a:avLst/>
          </a:prstGeom>
          <a:noFill/>
          <a:ln>
            <a:noFill/>
          </a:ln>
        </p:spPr>
      </p:pic>
    </p:spTree>
    <p:extLst>
      <p:ext uri="{BB962C8B-B14F-4D97-AF65-F5344CB8AC3E}">
        <p14:creationId xmlns:p14="http://schemas.microsoft.com/office/powerpoint/2010/main" val="2887617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Физичко насиље</a:t>
            </a:r>
            <a:endParaRPr lang="en-GB" b="1" i="1" dirty="0">
              <a:latin typeface="Calisto MT" panose="02040603050505030304" pitchFamily="18" charset="0"/>
            </a:endParaRPr>
          </a:p>
        </p:txBody>
      </p:sp>
      <p:pic>
        <p:nvPicPr>
          <p:cNvPr id="1026" name="Picture 2" descr="Image result for fizicko nasilj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3194" y="1469017"/>
            <a:ext cx="7919561" cy="495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148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Вербално насиље</a:t>
            </a:r>
            <a:endParaRPr lang="en-GB" b="1" i="1" dirty="0">
              <a:latin typeface="Calisto MT" panose="02040603050505030304" pitchFamily="18" charset="0"/>
            </a:endParaRPr>
          </a:p>
        </p:txBody>
      </p:sp>
      <p:sp>
        <p:nvSpPr>
          <p:cNvPr id="3" name="Content Placeholder 2"/>
          <p:cNvSpPr>
            <a:spLocks noGrp="1"/>
          </p:cNvSpPr>
          <p:nvPr>
            <p:ph idx="1"/>
          </p:nvPr>
        </p:nvSpPr>
        <p:spPr>
          <a:xfrm>
            <a:off x="296214" y="1107583"/>
            <a:ext cx="11462197" cy="5140817"/>
          </a:xfrm>
        </p:spPr>
        <p:txBody>
          <a:bodyPr>
            <a:normAutofit/>
          </a:bodyPr>
          <a:lstStyle/>
          <a:p>
            <a:r>
              <a:rPr lang="sr-Cyrl-RS" sz="2400" b="1" dirty="0" smtClean="0">
                <a:solidFill>
                  <a:schemeClr val="tx1"/>
                </a:solidFill>
                <a:effectLst/>
                <a:latin typeface="Calisto MT" panose="02040603050505030304" pitchFamily="18" charset="0"/>
              </a:rPr>
              <a:t>Вербално насиље је када неко користи речи да би повредио нечија осећања. </a:t>
            </a:r>
            <a:r>
              <a:rPr lang="sr-Cyrl-RS" sz="2400" dirty="0" smtClean="0">
                <a:solidFill>
                  <a:schemeClr val="tx1"/>
                </a:solidFill>
                <a:effectLst/>
                <a:latin typeface="Calisto MT" panose="02040603050505030304" pitchFamily="18" charset="0"/>
              </a:rPr>
              <a:t>То може бити: </a:t>
            </a:r>
          </a:p>
          <a:p>
            <a:r>
              <a:rPr lang="sr-Cyrl-RS" sz="2400" dirty="0" smtClean="0">
                <a:latin typeface="Calisto MT" panose="02040603050505030304" pitchFamily="18" charset="0"/>
              </a:rPr>
              <a:t>вређање (када неко некоме каже да је глуп, ружан, назива га ружним именима);</a:t>
            </a:r>
          </a:p>
          <a:p>
            <a:r>
              <a:rPr lang="sr-Cyrl-RS" sz="2400" dirty="0" smtClean="0">
                <a:solidFill>
                  <a:schemeClr val="tx1"/>
                </a:solidFill>
                <a:latin typeface="Calisto MT" panose="02040603050505030304" pitchFamily="18" charset="0"/>
              </a:rPr>
              <a:t>исмејавање (када се неко некоме руга због висине, тежине, порекла, материјалних ствари, оцена...);</a:t>
            </a:r>
          </a:p>
          <a:p>
            <a:r>
              <a:rPr lang="sr-Cyrl-RS" sz="2400" dirty="0">
                <a:latin typeface="Calisto MT" panose="02040603050505030304" pitchFamily="18" charset="0"/>
              </a:rPr>
              <a:t>о</a:t>
            </a:r>
            <a:r>
              <a:rPr lang="sr-Cyrl-RS" sz="2400" dirty="0" smtClean="0">
                <a:latin typeface="Calisto MT" panose="02040603050505030304" pitchFamily="18" charset="0"/>
              </a:rPr>
              <a:t>маловажавање (када неко некоме каже да не вреди, да га нико не воли);</a:t>
            </a:r>
          </a:p>
          <a:p>
            <a:r>
              <a:rPr lang="sr-Cyrl-RS" sz="2400" dirty="0">
                <a:latin typeface="Calisto MT" panose="02040603050505030304" pitchFamily="18" charset="0"/>
              </a:rPr>
              <a:t>к</a:t>
            </a:r>
            <a:r>
              <a:rPr lang="sr-Cyrl-RS" sz="2400" dirty="0" smtClean="0">
                <a:solidFill>
                  <a:schemeClr val="tx1"/>
                </a:solidFill>
                <a:latin typeface="Calisto MT" panose="02040603050505030304" pitchFamily="18" charset="0"/>
              </a:rPr>
              <a:t>ада се неко окривљује за нешто што није урадио/ла, или му се прети. </a:t>
            </a:r>
          </a:p>
          <a:p>
            <a:pPr marL="0" indent="0">
              <a:buNone/>
            </a:pPr>
            <a:endParaRPr lang="en-GB" sz="2400" dirty="0">
              <a:solidFill>
                <a:schemeClr val="tx1"/>
              </a:solidFill>
              <a:latin typeface="Calisto MT" panose="02040603050505030304" pitchFamily="18" charset="0"/>
            </a:endParaRPr>
          </a:p>
        </p:txBody>
      </p:sp>
      <p:pic>
        <p:nvPicPr>
          <p:cNvPr id="3074" name="Picture 2" descr="https://tse2.mm.bing.net/th/id/OIP.W9iDpMWbbgZCyJIQUopybQHaEC?pid=Api&amp;P=0&amp;h=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60" y="4455750"/>
            <a:ext cx="38481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se4.mm.bing.net/th/id/OIP.g4SBp53zRZTR5-2KSqD6qAHaE8?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487" y="4455753"/>
            <a:ext cx="3388977" cy="20955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se4.mm.bing.net/th/id/OIP.4w9akcOJT-haYG3lVb-17wHaGT?pid=Api&amp;P=0&amp;h=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4268" y="4455752"/>
            <a:ext cx="33346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037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Вербално насиље</a:t>
            </a:r>
            <a:endParaRPr lang="en-GB" b="1" i="1" dirty="0">
              <a:latin typeface="Calisto MT" panose="02040603050505030304" pitchFamily="18" charset="0"/>
            </a:endParaRPr>
          </a:p>
        </p:txBody>
      </p:sp>
      <p:pic>
        <p:nvPicPr>
          <p:cNvPr id="5" name="Content Placeholder 4"/>
          <p:cNvPicPr>
            <a:picLocks noGrp="1" noChangeAspect="1"/>
          </p:cNvPicPr>
          <p:nvPr>
            <p:ph idx="1"/>
          </p:nvPr>
        </p:nvPicPr>
        <p:blipFill>
          <a:blip r:embed="rId2"/>
          <a:stretch>
            <a:fillRect/>
          </a:stretch>
        </p:blipFill>
        <p:spPr>
          <a:xfrm>
            <a:off x="1635617" y="1580050"/>
            <a:ext cx="8242479" cy="4936660"/>
          </a:xfrm>
          <a:prstGeom prst="rect">
            <a:avLst/>
          </a:prstGeom>
        </p:spPr>
      </p:pic>
    </p:spTree>
    <p:extLst>
      <p:ext uri="{BB962C8B-B14F-4D97-AF65-F5344CB8AC3E}">
        <p14:creationId xmlns:p14="http://schemas.microsoft.com/office/powerpoint/2010/main" val="3998282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82899"/>
          </a:xfrm>
        </p:spPr>
        <p:txBody>
          <a:bodyPr/>
          <a:lstStyle/>
          <a:p>
            <a:r>
              <a:rPr lang="sr-Cyrl-RS" b="1" i="1" dirty="0" smtClean="0">
                <a:effectLst>
                  <a:outerShdw blurRad="38100" dist="38100" dir="2700000" algn="tl">
                    <a:srgbClr val="000000">
                      <a:alpha val="43137"/>
                    </a:srgbClr>
                  </a:outerShdw>
                </a:effectLst>
                <a:latin typeface="Calisto MT" panose="02040603050505030304" pitchFamily="18" charset="0"/>
              </a:rPr>
              <a:t>Социјално насиље</a:t>
            </a:r>
            <a:endParaRPr lang="en-GB" b="1" i="1" dirty="0">
              <a:effectLst>
                <a:outerShdw blurRad="38100" dist="38100" dir="2700000" algn="tl">
                  <a:srgbClr val="000000">
                    <a:alpha val="43137"/>
                  </a:srgbClr>
                </a:outerShdw>
              </a:effectLst>
              <a:latin typeface="Calisto MT" panose="02040603050505030304" pitchFamily="18" charset="0"/>
            </a:endParaRPr>
          </a:p>
        </p:txBody>
      </p:sp>
      <p:sp>
        <p:nvSpPr>
          <p:cNvPr id="3" name="Content Placeholder 2"/>
          <p:cNvSpPr>
            <a:spLocks noGrp="1"/>
          </p:cNvSpPr>
          <p:nvPr>
            <p:ph idx="1"/>
          </p:nvPr>
        </p:nvSpPr>
        <p:spPr>
          <a:xfrm>
            <a:off x="1103312" y="1378040"/>
            <a:ext cx="8946541" cy="4870360"/>
          </a:xfrm>
        </p:spPr>
        <p:txBody>
          <a:bodyPr>
            <a:normAutofit/>
          </a:bodyPr>
          <a:lstStyle/>
          <a:p>
            <a:pPr marL="36900" indent="0">
              <a:buNone/>
            </a:pPr>
            <a:r>
              <a:rPr lang="sr-Cyrl-RS" sz="3000" dirty="0" smtClean="0">
                <a:solidFill>
                  <a:schemeClr val="tx1"/>
                </a:solidFill>
                <a:effectLst/>
                <a:latin typeface="Calisto MT" panose="02040603050505030304" pitchFamily="18" charset="0"/>
              </a:rPr>
              <a:t>Социјално насиље и злостављање је понашање којим се дете, односно ученик искључује из групе вршњака и различитих облика социјалних активности, одвајањем од других, неприхватањем по основу различитости, ускраћивањем информација, изоловањем од заједнице, ускраћивањем </a:t>
            </a:r>
            <a:r>
              <a:rPr lang="sr-Cyrl-RS" sz="3000" dirty="0" smtClean="0">
                <a:solidFill>
                  <a:schemeClr val="tx1"/>
                </a:solidFill>
                <a:effectLst/>
                <a:latin typeface="Calisto MT" panose="02040603050505030304" pitchFamily="18" charset="0"/>
              </a:rPr>
              <a:t>задовољавања </a:t>
            </a:r>
            <a:r>
              <a:rPr lang="sr-Cyrl-RS" sz="3000" dirty="0" smtClean="0">
                <a:solidFill>
                  <a:schemeClr val="tx1"/>
                </a:solidFill>
                <a:effectLst/>
                <a:latin typeface="Calisto MT" panose="02040603050505030304" pitchFamily="18" charset="0"/>
              </a:rPr>
              <a:t>социјалних потреба. </a:t>
            </a:r>
            <a:endParaRPr lang="en-GB" sz="3000" dirty="0">
              <a:solidFill>
                <a:schemeClr val="tx1"/>
              </a:solidFill>
              <a:latin typeface="Calisto MT" panose="0204060305050503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7938" y="3878374"/>
            <a:ext cx="31242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898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Социјално насиље</a:t>
            </a:r>
            <a:endParaRPr lang="en-GB" b="1" i="1" dirty="0">
              <a:latin typeface="Calisto MT" panose="02040603050505030304" pitchFamily="18" charset="0"/>
            </a:endParaRPr>
          </a:p>
        </p:txBody>
      </p:sp>
      <p:pic>
        <p:nvPicPr>
          <p:cNvPr id="4" name="Content Placeholder 3"/>
          <p:cNvPicPr>
            <a:picLocks noGrp="1" noChangeAspect="1"/>
          </p:cNvPicPr>
          <p:nvPr>
            <p:ph idx="1"/>
          </p:nvPr>
        </p:nvPicPr>
        <p:blipFill>
          <a:blip r:embed="rId2"/>
          <a:stretch>
            <a:fillRect/>
          </a:stretch>
        </p:blipFill>
        <p:spPr>
          <a:xfrm>
            <a:off x="1743417" y="1853248"/>
            <a:ext cx="8497996" cy="4405884"/>
          </a:xfrm>
          <a:prstGeom prst="rect">
            <a:avLst/>
          </a:prstGeom>
        </p:spPr>
      </p:pic>
    </p:spTree>
    <p:extLst>
      <p:ext uri="{BB962C8B-B14F-4D97-AF65-F5344CB8AC3E}">
        <p14:creationId xmlns:p14="http://schemas.microsoft.com/office/powerpoint/2010/main" val="3830949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Сексуално насиље</a:t>
            </a:r>
            <a:endParaRPr lang="en-GB" b="1" i="1" dirty="0">
              <a:latin typeface="Calisto MT" panose="02040603050505030304" pitchFamily="18" charset="0"/>
            </a:endParaRPr>
          </a:p>
        </p:txBody>
      </p:sp>
      <p:sp>
        <p:nvSpPr>
          <p:cNvPr id="3" name="Content Placeholder 2"/>
          <p:cNvSpPr>
            <a:spLocks noGrp="1"/>
          </p:cNvSpPr>
          <p:nvPr>
            <p:ph idx="1"/>
          </p:nvPr>
        </p:nvSpPr>
        <p:spPr>
          <a:xfrm>
            <a:off x="309094" y="1352282"/>
            <a:ext cx="10856890" cy="5215943"/>
          </a:xfrm>
        </p:spPr>
        <p:txBody>
          <a:bodyPr>
            <a:normAutofit/>
          </a:bodyPr>
          <a:lstStyle/>
          <a:p>
            <a:r>
              <a:rPr lang="sr-Cyrl-RS" sz="2400" b="1" dirty="0" smtClean="0">
                <a:solidFill>
                  <a:schemeClr val="tx1"/>
                </a:solidFill>
                <a:effectLst/>
                <a:latin typeface="Calisto MT" panose="02040603050505030304" pitchFamily="18" charset="0"/>
              </a:rPr>
              <a:t>Сексуално насиље </a:t>
            </a:r>
            <a:r>
              <a:rPr lang="sr-Cyrl-RS" sz="2400" dirty="0" smtClean="0">
                <a:solidFill>
                  <a:schemeClr val="tx1"/>
                </a:solidFill>
                <a:effectLst/>
                <a:latin typeface="Calisto MT" panose="02040603050505030304" pitchFamily="18" charset="0"/>
              </a:rPr>
              <a:t>представља најтеже и најтрауматичније </a:t>
            </a:r>
            <a:endParaRPr lang="sr-Cyrl-RS" sz="2400" dirty="0" smtClean="0">
              <a:solidFill>
                <a:schemeClr val="tx1"/>
              </a:solidFill>
              <a:effectLst/>
              <a:latin typeface="Calisto MT" panose="02040603050505030304" pitchFamily="18" charset="0"/>
            </a:endParaRPr>
          </a:p>
          <a:p>
            <a:pPr marL="0" indent="0">
              <a:buNone/>
            </a:pPr>
            <a:r>
              <a:rPr lang="sr-Cyrl-RS" sz="2400" dirty="0">
                <a:latin typeface="Calisto MT" panose="02040603050505030304" pitchFamily="18" charset="0"/>
              </a:rPr>
              <a:t> </a:t>
            </a:r>
            <a:r>
              <a:rPr lang="sr-Cyrl-RS" sz="2400" dirty="0" smtClean="0">
                <a:latin typeface="Calisto MT" panose="02040603050505030304" pitchFamily="18" charset="0"/>
              </a:rPr>
              <a:t>    </a:t>
            </a:r>
            <a:r>
              <a:rPr lang="sr-Cyrl-RS" sz="2400" dirty="0" smtClean="0">
                <a:solidFill>
                  <a:schemeClr val="tx1"/>
                </a:solidFill>
                <a:effectLst/>
                <a:latin typeface="Calisto MT" panose="02040603050505030304" pitchFamily="18" charset="0"/>
              </a:rPr>
              <a:t>искуство </a:t>
            </a:r>
            <a:r>
              <a:rPr lang="sr-Cyrl-RS" sz="2400" dirty="0" smtClean="0">
                <a:solidFill>
                  <a:schemeClr val="tx1"/>
                </a:solidFill>
                <a:effectLst/>
                <a:latin typeface="Calisto MT" panose="02040603050505030304" pitchFamily="18" charset="0"/>
              </a:rPr>
              <a:t>које дете може да преживи. </a:t>
            </a:r>
            <a:endParaRPr lang="sr-Latn-RS" sz="2400" dirty="0" smtClean="0">
              <a:solidFill>
                <a:schemeClr val="tx1"/>
              </a:solidFill>
              <a:effectLst/>
              <a:latin typeface="Calisto MT" panose="02040603050505030304" pitchFamily="18" charset="0"/>
            </a:endParaRPr>
          </a:p>
          <a:p>
            <a:r>
              <a:rPr lang="sr-Cyrl-RS" sz="2400" dirty="0" smtClean="0">
                <a:solidFill>
                  <a:schemeClr val="tx1"/>
                </a:solidFill>
                <a:effectLst/>
                <a:latin typeface="Calisto MT" panose="02040603050505030304" pitchFamily="18" charset="0"/>
              </a:rPr>
              <a:t>Сексуално насиље или злостављање је понашање којим се дете и ученик сексуално узнемирава, наводи или приморава на учешће у сексуалним активностима које оно не жели, не схвата или за које није развојно дорастало, или се пак користи за проституцију, порнографију и друге облике сексуалне експлоатације. </a:t>
            </a:r>
            <a:endParaRPr lang="sr-Latn-RS" sz="2400" dirty="0" smtClean="0">
              <a:solidFill>
                <a:schemeClr val="tx1"/>
              </a:solidFill>
              <a:effectLst/>
              <a:latin typeface="Calisto MT" panose="02040603050505030304" pitchFamily="18" charset="0"/>
            </a:endParaRPr>
          </a:p>
          <a:p>
            <a:r>
              <a:rPr lang="sr-Cyrl-RS" sz="2400" b="1" dirty="0" smtClean="0">
                <a:solidFill>
                  <a:schemeClr val="tx1"/>
                </a:solidFill>
                <a:effectLst/>
                <a:latin typeface="Calisto MT" panose="02040603050505030304" pitchFamily="18" charset="0"/>
              </a:rPr>
              <a:t>Експлоатација </a:t>
            </a:r>
            <a:r>
              <a:rPr lang="sr-Cyrl-RS" sz="2400" dirty="0" smtClean="0">
                <a:solidFill>
                  <a:schemeClr val="tx1"/>
                </a:solidFill>
                <a:effectLst/>
                <a:latin typeface="Calisto MT" panose="02040603050505030304" pitchFamily="18" charset="0"/>
              </a:rPr>
              <a:t>је рад који није у најбољем интересу детета и ученика, а у корист је другог лица, установе или организације. Ове активности могу да имају за последицу угрожавање физичког или менталног здравља, моралног, социјалног и емоционалног развоја детета и ученика, његову економску зависност, ускраћивање права на образовање и слободу избора. </a:t>
            </a:r>
            <a:endParaRPr lang="en-GB" sz="2400" dirty="0">
              <a:solidFill>
                <a:schemeClr val="tx1"/>
              </a:solidFill>
              <a:latin typeface="Calisto MT" panose="0204060305050503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9022" y="173015"/>
            <a:ext cx="31432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045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Нивои и типови сексуалног насиља</a:t>
            </a:r>
            <a:endParaRPr lang="en-GB" b="1" i="1" dirty="0">
              <a:latin typeface="Calisto MT" panose="0204060305050503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923846"/>
              </p:ext>
            </p:extLst>
          </p:nvPr>
        </p:nvGraphicFramePr>
        <p:xfrm>
          <a:off x="1103311" y="1416674"/>
          <a:ext cx="9096756" cy="5350650"/>
        </p:xfrm>
        <a:graphic>
          <a:graphicData uri="http://schemas.openxmlformats.org/drawingml/2006/table">
            <a:tbl>
              <a:tblPr firstRow="1" bandRow="1">
                <a:tableStyleId>{E8034E78-7F5D-4C2E-B375-FC64B27BC917}</a:tableStyleId>
              </a:tblPr>
              <a:tblGrid>
                <a:gridCol w="3032252"/>
                <a:gridCol w="3032252"/>
                <a:gridCol w="3032252"/>
              </a:tblGrid>
              <a:tr h="659613">
                <a:tc>
                  <a:txBody>
                    <a:bodyPr/>
                    <a:lstStyle/>
                    <a:p>
                      <a:pPr algn="ctr"/>
                      <a:r>
                        <a:rPr lang="sr-Latn-RS" sz="2000" dirty="0" smtClean="0">
                          <a:latin typeface="Calisto MT" panose="02040603050505030304" pitchFamily="18" charset="0"/>
                        </a:rPr>
                        <a:t> I </a:t>
                      </a:r>
                      <a:r>
                        <a:rPr lang="sr-Cyrl-RS" sz="2000" dirty="0" smtClean="0">
                          <a:latin typeface="Calisto MT" panose="02040603050505030304" pitchFamily="18" charset="0"/>
                        </a:rPr>
                        <a:t>ниво</a:t>
                      </a:r>
                      <a:endParaRPr lang="en-GB" sz="2000" dirty="0">
                        <a:latin typeface="Calisto MT" panose="02040603050505030304" pitchFamily="18" charset="0"/>
                      </a:endParaRPr>
                    </a:p>
                  </a:txBody>
                  <a:tcPr marL="79018" marR="79018">
                    <a:solidFill>
                      <a:srgbClr val="103B49"/>
                    </a:solidFill>
                  </a:tcPr>
                </a:tc>
                <a:tc>
                  <a:txBody>
                    <a:bodyPr/>
                    <a:lstStyle/>
                    <a:p>
                      <a:pPr algn="ctr"/>
                      <a:r>
                        <a:rPr lang="sr-Latn-RS" sz="2000" dirty="0" smtClean="0">
                          <a:latin typeface="Calisto MT" panose="02040603050505030304" pitchFamily="18" charset="0"/>
                        </a:rPr>
                        <a:t>II </a:t>
                      </a:r>
                      <a:r>
                        <a:rPr lang="sr-Cyrl-RS" sz="2000" dirty="0" smtClean="0">
                          <a:latin typeface="Calisto MT" panose="02040603050505030304" pitchFamily="18" charset="0"/>
                        </a:rPr>
                        <a:t>ниво</a:t>
                      </a:r>
                      <a:endParaRPr lang="en-GB" sz="2000" dirty="0">
                        <a:latin typeface="Calisto MT" panose="02040603050505030304" pitchFamily="18" charset="0"/>
                      </a:endParaRPr>
                    </a:p>
                  </a:txBody>
                  <a:tcPr marL="79018" marR="79018">
                    <a:solidFill>
                      <a:srgbClr val="103B49"/>
                    </a:solidFill>
                  </a:tcPr>
                </a:tc>
                <a:tc>
                  <a:txBody>
                    <a:bodyPr/>
                    <a:lstStyle/>
                    <a:p>
                      <a:pPr algn="ctr"/>
                      <a:r>
                        <a:rPr lang="sr-Latn-RS" sz="2000" dirty="0" smtClean="0">
                          <a:latin typeface="Calisto MT" panose="02040603050505030304" pitchFamily="18" charset="0"/>
                        </a:rPr>
                        <a:t>III </a:t>
                      </a:r>
                      <a:r>
                        <a:rPr lang="sr-Cyrl-RS" sz="2000" dirty="0" smtClean="0">
                          <a:latin typeface="Calisto MT" panose="02040603050505030304" pitchFamily="18" charset="0"/>
                        </a:rPr>
                        <a:t>ниво</a:t>
                      </a:r>
                      <a:endParaRPr lang="en-GB" sz="2000" dirty="0">
                        <a:latin typeface="Calisto MT" panose="02040603050505030304" pitchFamily="18" charset="0"/>
                      </a:endParaRPr>
                    </a:p>
                  </a:txBody>
                  <a:tcPr marL="79018" marR="79018">
                    <a:solidFill>
                      <a:srgbClr val="103B49"/>
                    </a:solidFill>
                  </a:tcPr>
                </a:tc>
              </a:tr>
              <a:tr h="678039">
                <a:tc>
                  <a:txBody>
                    <a:bodyPr/>
                    <a:lstStyle/>
                    <a:p>
                      <a:pPr algn="ctr">
                        <a:lnSpc>
                          <a:spcPct val="150000"/>
                        </a:lnSpc>
                      </a:pPr>
                      <a:r>
                        <a:rPr lang="sr-Cyrl-RS" sz="2000" dirty="0" smtClean="0">
                          <a:solidFill>
                            <a:schemeClr val="tx1"/>
                          </a:solidFill>
                          <a:latin typeface="Calisto MT" panose="02040603050505030304" pitchFamily="18" charset="0"/>
                        </a:rPr>
                        <a:t>добацивање</a:t>
                      </a:r>
                      <a:endParaRPr lang="en-GB" sz="2000" dirty="0">
                        <a:latin typeface="Calisto MT" panose="02040603050505030304" pitchFamily="18" charset="0"/>
                      </a:endParaRPr>
                    </a:p>
                  </a:txBody>
                  <a:tcPr marL="79018" marR="79018">
                    <a:solidFill>
                      <a:srgbClr val="1F5055"/>
                    </a:solidFill>
                  </a:tcPr>
                </a:tc>
                <a:tc>
                  <a:txBody>
                    <a:bodyPr/>
                    <a:lstStyle/>
                    <a:p>
                      <a:pPr algn="ctr">
                        <a:lnSpc>
                          <a:spcPct val="150000"/>
                        </a:lnSpc>
                      </a:pPr>
                      <a:r>
                        <a:rPr lang="sr-Cyrl-RS" sz="2000" dirty="0" smtClean="0">
                          <a:solidFill>
                            <a:schemeClr val="tx1"/>
                          </a:solidFill>
                          <a:latin typeface="Calisto MT" panose="02040603050505030304" pitchFamily="18" charset="0"/>
                        </a:rPr>
                        <a:t>додиривање</a:t>
                      </a:r>
                      <a:endParaRPr lang="en-GB" sz="2000" dirty="0">
                        <a:solidFill>
                          <a:schemeClr val="tx1"/>
                        </a:solidFill>
                        <a:latin typeface="Calisto MT" panose="02040603050505030304" pitchFamily="18" charset="0"/>
                      </a:endParaRPr>
                    </a:p>
                  </a:txBody>
                  <a:tcPr marL="79018" marR="79018">
                    <a:solidFill>
                      <a:srgbClr val="1F5055"/>
                    </a:solidFill>
                  </a:tcPr>
                </a:tc>
                <a:tc>
                  <a:txBody>
                    <a:bodyPr/>
                    <a:lstStyle/>
                    <a:p>
                      <a:pPr algn="ctr">
                        <a:lnSpc>
                          <a:spcPct val="150000"/>
                        </a:lnSpc>
                      </a:pPr>
                      <a:r>
                        <a:rPr lang="sr-Cyrl-RS" sz="2000" dirty="0" smtClean="0">
                          <a:solidFill>
                            <a:schemeClr val="tx1"/>
                          </a:solidFill>
                          <a:latin typeface="Calisto MT" panose="02040603050505030304" pitchFamily="18" charset="0"/>
                        </a:rPr>
                        <a:t>подвођење</a:t>
                      </a:r>
                      <a:endParaRPr lang="en-GB" sz="2000" dirty="0">
                        <a:solidFill>
                          <a:schemeClr val="tx1"/>
                        </a:solidFill>
                        <a:latin typeface="Calisto MT" panose="02040603050505030304" pitchFamily="18" charset="0"/>
                      </a:endParaRPr>
                    </a:p>
                  </a:txBody>
                  <a:tcPr marL="79018" marR="79018">
                    <a:solidFill>
                      <a:srgbClr val="1F5055"/>
                    </a:solidFill>
                  </a:tcPr>
                </a:tc>
              </a:tr>
              <a:tr h="1349066">
                <a:tc>
                  <a:txBody>
                    <a:bodyPr/>
                    <a:lstStyle/>
                    <a:p>
                      <a:pPr algn="ctr">
                        <a:lnSpc>
                          <a:spcPct val="200000"/>
                        </a:lnSpc>
                      </a:pPr>
                      <a:r>
                        <a:rPr lang="sr-Cyrl-RS" sz="2000" dirty="0" smtClean="0">
                          <a:solidFill>
                            <a:schemeClr val="tx1"/>
                          </a:solidFill>
                          <a:latin typeface="Calisto MT" panose="02040603050505030304" pitchFamily="18" charset="0"/>
                        </a:rPr>
                        <a:t>ласцивни, непристојни коментари </a:t>
                      </a:r>
                      <a:endParaRPr lang="en-GB" sz="2000" dirty="0">
                        <a:solidFill>
                          <a:schemeClr val="tx1"/>
                        </a:solidFill>
                        <a:latin typeface="Calisto MT" panose="02040603050505030304" pitchFamily="18" charset="0"/>
                      </a:endParaRPr>
                    </a:p>
                  </a:txBody>
                  <a:tcPr marL="79018" marR="79018">
                    <a:solidFill>
                      <a:srgbClr val="1F5055"/>
                    </a:solidFill>
                  </a:tcPr>
                </a:tc>
                <a:tc>
                  <a:txBody>
                    <a:bodyPr/>
                    <a:lstStyle/>
                    <a:p>
                      <a:pPr algn="ctr">
                        <a:lnSpc>
                          <a:spcPct val="150000"/>
                        </a:lnSpc>
                      </a:pPr>
                      <a:r>
                        <a:rPr lang="sr-Cyrl-RS" sz="2000" dirty="0" smtClean="0">
                          <a:solidFill>
                            <a:schemeClr val="tx1"/>
                          </a:solidFill>
                          <a:latin typeface="Calisto MT" panose="02040603050505030304" pitchFamily="18" charset="0"/>
                        </a:rPr>
                        <a:t>показивање</a:t>
                      </a:r>
                    </a:p>
                    <a:p>
                      <a:pPr algn="ctr">
                        <a:lnSpc>
                          <a:spcPct val="150000"/>
                        </a:lnSpc>
                      </a:pPr>
                      <a:r>
                        <a:rPr lang="sr-Cyrl-RS" sz="2000" dirty="0" smtClean="0">
                          <a:solidFill>
                            <a:schemeClr val="tx1"/>
                          </a:solidFill>
                          <a:latin typeface="Calisto MT" panose="02040603050505030304" pitchFamily="18" charset="0"/>
                        </a:rPr>
                        <a:t>непримереног садржаја</a:t>
                      </a:r>
                      <a:endParaRPr lang="en-GB" sz="2000" dirty="0">
                        <a:solidFill>
                          <a:schemeClr val="tx1"/>
                        </a:solidFill>
                        <a:latin typeface="Calisto MT" panose="02040603050505030304" pitchFamily="18" charset="0"/>
                      </a:endParaRPr>
                    </a:p>
                  </a:txBody>
                  <a:tcPr marL="79018" marR="79018">
                    <a:solidFill>
                      <a:srgbClr val="1F5055"/>
                    </a:solidFill>
                  </a:tcPr>
                </a:tc>
                <a:tc>
                  <a:txBody>
                    <a:bodyPr/>
                    <a:lstStyle/>
                    <a:p>
                      <a:pPr algn="ctr">
                        <a:lnSpc>
                          <a:spcPct val="200000"/>
                        </a:lnSpc>
                      </a:pPr>
                      <a:r>
                        <a:rPr lang="sr-Cyrl-RS" sz="2000" dirty="0" smtClean="0">
                          <a:solidFill>
                            <a:schemeClr val="tx1"/>
                          </a:solidFill>
                          <a:latin typeface="Calisto MT" panose="02040603050505030304" pitchFamily="18" charset="0"/>
                        </a:rPr>
                        <a:t>принуђивање</a:t>
                      </a:r>
                      <a:r>
                        <a:rPr lang="sr-Cyrl-RS" sz="2000" baseline="0" dirty="0" smtClean="0">
                          <a:solidFill>
                            <a:schemeClr val="tx1"/>
                          </a:solidFill>
                          <a:latin typeface="Calisto MT" panose="02040603050505030304" pitchFamily="18" charset="0"/>
                        </a:rPr>
                        <a:t> на сексуални чин</a:t>
                      </a:r>
                      <a:endParaRPr lang="en-GB" sz="2000" dirty="0">
                        <a:solidFill>
                          <a:schemeClr val="tx1"/>
                        </a:solidFill>
                        <a:latin typeface="Calisto MT" panose="02040603050505030304" pitchFamily="18" charset="0"/>
                      </a:endParaRPr>
                    </a:p>
                  </a:txBody>
                  <a:tcPr marL="79018" marR="79018">
                    <a:solidFill>
                      <a:srgbClr val="1F5055"/>
                    </a:solidFill>
                  </a:tcPr>
                </a:tc>
              </a:tr>
              <a:tr h="665983">
                <a:tc>
                  <a:txBody>
                    <a:bodyPr/>
                    <a:lstStyle/>
                    <a:p>
                      <a:pPr algn="ctr">
                        <a:lnSpc>
                          <a:spcPct val="150000"/>
                        </a:lnSpc>
                      </a:pPr>
                      <a:r>
                        <a:rPr lang="sr-Cyrl-RS" sz="2000" dirty="0" smtClean="0">
                          <a:solidFill>
                            <a:schemeClr val="tx1"/>
                          </a:solidFill>
                          <a:latin typeface="Calisto MT" panose="02040603050505030304" pitchFamily="18" charset="0"/>
                        </a:rPr>
                        <a:t>ширење</a:t>
                      </a:r>
                      <a:r>
                        <a:rPr lang="sr-Cyrl-RS" sz="2000" baseline="0" dirty="0" smtClean="0">
                          <a:solidFill>
                            <a:schemeClr val="tx1"/>
                          </a:solidFill>
                          <a:latin typeface="Calisto MT" panose="02040603050505030304" pitchFamily="18" charset="0"/>
                        </a:rPr>
                        <a:t> прича</a:t>
                      </a:r>
                      <a:endParaRPr lang="en-GB" sz="2000" dirty="0">
                        <a:solidFill>
                          <a:schemeClr val="tx1"/>
                        </a:solidFill>
                        <a:latin typeface="Calisto MT" panose="02040603050505030304" pitchFamily="18" charset="0"/>
                      </a:endParaRPr>
                    </a:p>
                  </a:txBody>
                  <a:tcPr marL="79018" marR="79018">
                    <a:solidFill>
                      <a:srgbClr val="1F5055"/>
                    </a:solidFill>
                  </a:tcPr>
                </a:tc>
                <a:tc>
                  <a:txBody>
                    <a:bodyPr/>
                    <a:lstStyle/>
                    <a:p>
                      <a:endParaRPr lang="en-GB" sz="2000" dirty="0">
                        <a:solidFill>
                          <a:schemeClr val="tx1"/>
                        </a:solidFill>
                        <a:latin typeface="Calisto MT" panose="02040603050505030304" pitchFamily="18" charset="0"/>
                      </a:endParaRPr>
                    </a:p>
                  </a:txBody>
                  <a:tcPr marL="79018" marR="79018">
                    <a:solidFill>
                      <a:srgbClr val="1F5055"/>
                    </a:solidFill>
                  </a:tcPr>
                </a:tc>
                <a:tc>
                  <a:txBody>
                    <a:bodyPr/>
                    <a:lstStyle/>
                    <a:p>
                      <a:pPr algn="ctr">
                        <a:lnSpc>
                          <a:spcPct val="150000"/>
                        </a:lnSpc>
                      </a:pPr>
                      <a:r>
                        <a:rPr lang="sr-Cyrl-RS" sz="2000" dirty="0" smtClean="0">
                          <a:solidFill>
                            <a:schemeClr val="tx1"/>
                          </a:solidFill>
                          <a:latin typeface="Calisto MT" panose="02040603050505030304" pitchFamily="18" charset="0"/>
                        </a:rPr>
                        <a:t>злоупотреба</a:t>
                      </a:r>
                      <a:r>
                        <a:rPr lang="sr-Cyrl-RS" sz="2000" baseline="0" dirty="0" smtClean="0">
                          <a:solidFill>
                            <a:schemeClr val="tx1"/>
                          </a:solidFill>
                          <a:latin typeface="Calisto MT" panose="02040603050505030304" pitchFamily="18" charset="0"/>
                        </a:rPr>
                        <a:t> положаја</a:t>
                      </a:r>
                      <a:endParaRPr lang="en-GB" sz="2000" dirty="0">
                        <a:solidFill>
                          <a:schemeClr val="tx1"/>
                        </a:solidFill>
                        <a:latin typeface="Calisto MT" panose="02040603050505030304" pitchFamily="18" charset="0"/>
                      </a:endParaRPr>
                    </a:p>
                  </a:txBody>
                  <a:tcPr marL="79018" marR="79018">
                    <a:solidFill>
                      <a:srgbClr val="1F5055"/>
                    </a:solidFill>
                  </a:tcPr>
                </a:tc>
              </a:tr>
              <a:tr h="665983">
                <a:tc>
                  <a:txBody>
                    <a:bodyPr/>
                    <a:lstStyle/>
                    <a:p>
                      <a:pPr algn="ctr">
                        <a:lnSpc>
                          <a:spcPct val="150000"/>
                        </a:lnSpc>
                      </a:pPr>
                      <a:r>
                        <a:rPr lang="sr-Cyrl-RS" sz="2000" dirty="0" smtClean="0">
                          <a:solidFill>
                            <a:schemeClr val="tx1"/>
                          </a:solidFill>
                          <a:latin typeface="Calisto MT" panose="02040603050505030304" pitchFamily="18" charset="0"/>
                        </a:rPr>
                        <a:t>етикетирање</a:t>
                      </a:r>
                      <a:r>
                        <a:rPr lang="sr-Latn-RS" sz="2000" dirty="0" smtClean="0">
                          <a:solidFill>
                            <a:schemeClr val="tx1"/>
                          </a:solidFill>
                          <a:latin typeface="Calisto MT" panose="02040603050505030304" pitchFamily="18" charset="0"/>
                        </a:rPr>
                        <a:t> </a:t>
                      </a:r>
                      <a:endParaRPr lang="en-GB" sz="2000" dirty="0">
                        <a:solidFill>
                          <a:schemeClr val="tx1"/>
                        </a:solidFill>
                        <a:latin typeface="Calisto MT" panose="02040603050505030304" pitchFamily="18" charset="0"/>
                      </a:endParaRPr>
                    </a:p>
                  </a:txBody>
                  <a:tcPr marL="79018" marR="79018">
                    <a:solidFill>
                      <a:srgbClr val="1F5055"/>
                    </a:solidFill>
                  </a:tcPr>
                </a:tc>
                <a:tc>
                  <a:txBody>
                    <a:bodyPr/>
                    <a:lstStyle/>
                    <a:p>
                      <a:endParaRPr lang="en-GB" sz="2000" dirty="0">
                        <a:solidFill>
                          <a:schemeClr val="tx1"/>
                        </a:solidFill>
                        <a:latin typeface="Calisto MT" panose="02040603050505030304" pitchFamily="18" charset="0"/>
                      </a:endParaRPr>
                    </a:p>
                  </a:txBody>
                  <a:tcPr marL="79018" marR="79018">
                    <a:solidFill>
                      <a:srgbClr val="1F5055"/>
                    </a:solidFill>
                  </a:tcPr>
                </a:tc>
                <a:tc>
                  <a:txBody>
                    <a:bodyPr/>
                    <a:lstStyle/>
                    <a:p>
                      <a:pPr algn="ctr">
                        <a:lnSpc>
                          <a:spcPct val="150000"/>
                        </a:lnSpc>
                      </a:pPr>
                      <a:r>
                        <a:rPr lang="sr-Cyrl-RS" sz="2000" dirty="0" smtClean="0">
                          <a:solidFill>
                            <a:schemeClr val="tx1"/>
                          </a:solidFill>
                          <a:latin typeface="Calisto MT" panose="02040603050505030304" pitchFamily="18" charset="0"/>
                        </a:rPr>
                        <a:t>силовање</a:t>
                      </a:r>
                      <a:r>
                        <a:rPr lang="sr-Latn-RS" sz="2000" dirty="0" smtClean="0">
                          <a:solidFill>
                            <a:schemeClr val="tx1"/>
                          </a:solidFill>
                          <a:latin typeface="Calisto MT" panose="02040603050505030304" pitchFamily="18" charset="0"/>
                        </a:rPr>
                        <a:t> </a:t>
                      </a:r>
                      <a:endParaRPr lang="en-GB" sz="2000" dirty="0">
                        <a:solidFill>
                          <a:schemeClr val="tx1"/>
                        </a:solidFill>
                        <a:latin typeface="Calisto MT" panose="02040603050505030304" pitchFamily="18" charset="0"/>
                      </a:endParaRPr>
                    </a:p>
                  </a:txBody>
                  <a:tcPr marL="79018" marR="79018">
                    <a:solidFill>
                      <a:srgbClr val="1F5055"/>
                    </a:solidFill>
                  </a:tcPr>
                </a:tc>
              </a:tr>
              <a:tr h="665983">
                <a:tc>
                  <a:txBody>
                    <a:bodyPr/>
                    <a:lstStyle/>
                    <a:p>
                      <a:pPr algn="ctr">
                        <a:lnSpc>
                          <a:spcPct val="150000"/>
                        </a:lnSpc>
                      </a:pPr>
                      <a:r>
                        <a:rPr lang="sr-Cyrl-RS" sz="2000" dirty="0" smtClean="0">
                          <a:solidFill>
                            <a:schemeClr val="tx1"/>
                          </a:solidFill>
                          <a:latin typeface="Calisto MT" panose="02040603050505030304" pitchFamily="18" charset="0"/>
                        </a:rPr>
                        <a:t>гестикулација</a:t>
                      </a:r>
                      <a:endParaRPr lang="en-GB" sz="2000" dirty="0">
                        <a:solidFill>
                          <a:schemeClr val="tx1"/>
                        </a:solidFill>
                        <a:latin typeface="Calisto MT" panose="02040603050505030304" pitchFamily="18" charset="0"/>
                      </a:endParaRPr>
                    </a:p>
                  </a:txBody>
                  <a:tcPr marL="79018" marR="79018">
                    <a:solidFill>
                      <a:srgbClr val="1F5055"/>
                    </a:solidFill>
                  </a:tcPr>
                </a:tc>
                <a:tc>
                  <a:txBody>
                    <a:bodyPr/>
                    <a:lstStyle/>
                    <a:p>
                      <a:endParaRPr lang="en-GB" sz="2000" dirty="0">
                        <a:latin typeface="Calisto MT" panose="02040603050505030304" pitchFamily="18" charset="0"/>
                      </a:endParaRPr>
                    </a:p>
                  </a:txBody>
                  <a:tcPr marL="79018" marR="79018">
                    <a:solidFill>
                      <a:srgbClr val="1F5055"/>
                    </a:solidFill>
                  </a:tcPr>
                </a:tc>
                <a:tc>
                  <a:txBody>
                    <a:bodyPr/>
                    <a:lstStyle/>
                    <a:p>
                      <a:endParaRPr lang="en-GB" sz="2000" dirty="0">
                        <a:latin typeface="Calisto MT" panose="02040603050505030304" pitchFamily="18" charset="0"/>
                      </a:endParaRPr>
                    </a:p>
                  </a:txBody>
                  <a:tcPr marL="79018" marR="79018">
                    <a:solidFill>
                      <a:srgbClr val="1F5055"/>
                    </a:solidFill>
                  </a:tcPr>
                </a:tc>
              </a:tr>
              <a:tr h="665983">
                <a:tc>
                  <a:txBody>
                    <a:bodyPr/>
                    <a:lstStyle/>
                    <a:p>
                      <a:endParaRPr lang="en-GB" dirty="0"/>
                    </a:p>
                  </a:txBody>
                  <a:tcPr marL="79018" marR="79018">
                    <a:solidFill>
                      <a:srgbClr val="103B49"/>
                    </a:solidFill>
                  </a:tcPr>
                </a:tc>
                <a:tc>
                  <a:txBody>
                    <a:bodyPr/>
                    <a:lstStyle/>
                    <a:p>
                      <a:endParaRPr lang="en-GB" dirty="0"/>
                    </a:p>
                  </a:txBody>
                  <a:tcPr marL="79018" marR="79018">
                    <a:solidFill>
                      <a:srgbClr val="103B49"/>
                    </a:solidFill>
                  </a:tcPr>
                </a:tc>
                <a:tc>
                  <a:txBody>
                    <a:bodyPr/>
                    <a:lstStyle/>
                    <a:p>
                      <a:endParaRPr lang="en-GB" dirty="0"/>
                    </a:p>
                  </a:txBody>
                  <a:tcPr marL="79018" marR="79018">
                    <a:solidFill>
                      <a:srgbClr val="103B49"/>
                    </a:solidFill>
                  </a:tcPr>
                </a:tc>
              </a:tr>
            </a:tbl>
          </a:graphicData>
        </a:graphic>
      </p:graphicFrame>
    </p:spTree>
    <p:extLst>
      <p:ext uri="{BB962C8B-B14F-4D97-AF65-F5344CB8AC3E}">
        <p14:creationId xmlns:p14="http://schemas.microsoft.com/office/powerpoint/2010/main" val="2043721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Стратегија починилаца сексуалног насиља</a:t>
            </a:r>
            <a:endParaRPr lang="en-GB" b="1" i="1" dirty="0">
              <a:latin typeface="Calisto MT" panose="02040603050505030304" pitchFamily="18" charset="0"/>
            </a:endParaRPr>
          </a:p>
        </p:txBody>
      </p:sp>
      <p:sp>
        <p:nvSpPr>
          <p:cNvPr id="3" name="Content Placeholder 2"/>
          <p:cNvSpPr>
            <a:spLocks noGrp="1"/>
          </p:cNvSpPr>
          <p:nvPr>
            <p:ph idx="1"/>
          </p:nvPr>
        </p:nvSpPr>
        <p:spPr/>
        <p:txBody>
          <a:bodyPr/>
          <a:lstStyle/>
          <a:p>
            <a:r>
              <a:rPr lang="sr-Cyrl-RS" sz="2400" dirty="0" smtClean="0">
                <a:latin typeface="Calisto MT" panose="02040603050505030304" pitchFamily="18" charset="0"/>
              </a:rPr>
              <a:t>Постоји неколико важних заједничких поступака (радњи) који су типични за све починиоце ове врсте насиља: </a:t>
            </a:r>
            <a:endParaRPr lang="sr-Latn-RS" sz="2400" dirty="0" smtClean="0">
              <a:latin typeface="Calisto MT" panose="02040603050505030304" pitchFamily="18" charset="0"/>
            </a:endParaRPr>
          </a:p>
          <a:p>
            <a:pPr marL="871200" lvl="1" indent="-457200">
              <a:buFont typeface="+mj-lt"/>
              <a:buAutoNum type="arabicPeriod"/>
            </a:pPr>
            <a:r>
              <a:rPr lang="sr-Cyrl-RS" sz="2400" b="1" dirty="0">
                <a:latin typeface="Calisto MT" panose="02040603050505030304" pitchFamily="18" charset="0"/>
              </a:rPr>
              <a:t>д</a:t>
            </a:r>
            <a:r>
              <a:rPr lang="sr-Cyrl-RS" sz="2400" b="1" dirty="0" smtClean="0">
                <a:latin typeface="Calisto MT" panose="02040603050505030304" pitchFamily="18" charset="0"/>
              </a:rPr>
              <a:t>авање поклона</a:t>
            </a:r>
            <a:endParaRPr lang="sr-Latn-RS" sz="2400" b="1" dirty="0" smtClean="0">
              <a:latin typeface="Calisto MT" panose="02040603050505030304" pitchFamily="18" charset="0"/>
            </a:endParaRPr>
          </a:p>
          <a:p>
            <a:pPr marL="871200" lvl="1" indent="-457200">
              <a:buFont typeface="+mj-lt"/>
              <a:buAutoNum type="arabicPeriod"/>
            </a:pPr>
            <a:r>
              <a:rPr lang="sr-Cyrl-RS" sz="2400" b="1" dirty="0" smtClean="0">
                <a:latin typeface="Calisto MT" panose="02040603050505030304" pitchFamily="18" charset="0"/>
              </a:rPr>
              <a:t>давање алкохола и нелегалних дрога</a:t>
            </a:r>
            <a:endParaRPr lang="sr-Cyrl-RS" sz="2400" b="1" dirty="0">
              <a:latin typeface="Calisto MT" panose="02040603050505030304" pitchFamily="18" charset="0"/>
            </a:endParaRPr>
          </a:p>
          <a:p>
            <a:pPr marL="871200" lvl="1" indent="-457200">
              <a:buFont typeface="+mj-lt"/>
              <a:buAutoNum type="arabicPeriod"/>
            </a:pPr>
            <a:r>
              <a:rPr lang="sr-Cyrl-RS" sz="2400" b="1" dirty="0">
                <a:latin typeface="Calisto MT" panose="02040603050505030304" pitchFamily="18" charset="0"/>
              </a:rPr>
              <a:t>е</a:t>
            </a:r>
            <a:r>
              <a:rPr lang="sr-Cyrl-RS" sz="2400" b="1" dirty="0" smtClean="0">
                <a:latin typeface="Calisto MT" panose="02040603050505030304" pitchFamily="18" charset="0"/>
              </a:rPr>
              <a:t>мотивна манипулација</a:t>
            </a:r>
            <a:endParaRPr lang="sr-Latn-RS" sz="2400" b="1" dirty="0" smtClean="0">
              <a:latin typeface="Calisto MT" panose="02040603050505030304" pitchFamily="18" charset="0"/>
            </a:endParaRPr>
          </a:p>
          <a:p>
            <a:pPr marL="36900" indent="0">
              <a:buNone/>
            </a:pPr>
            <a:endParaRPr lang="en-GB" dirty="0">
              <a:latin typeface="Calisto MT" panose="02040603050505030304" pitchFamily="18" charset="0"/>
            </a:endParaRPr>
          </a:p>
        </p:txBody>
      </p:sp>
      <p:pic>
        <p:nvPicPr>
          <p:cNvPr id="4" name="Picture 3"/>
          <p:cNvPicPr>
            <a:picLocks noChangeAspect="1"/>
          </p:cNvPicPr>
          <p:nvPr/>
        </p:nvPicPr>
        <p:blipFill>
          <a:blip r:embed="rId2"/>
          <a:stretch>
            <a:fillRect/>
          </a:stretch>
        </p:blipFill>
        <p:spPr>
          <a:xfrm>
            <a:off x="5573542" y="3940935"/>
            <a:ext cx="5798503" cy="2648801"/>
          </a:xfrm>
          <a:prstGeom prst="rect">
            <a:avLst/>
          </a:prstGeom>
        </p:spPr>
      </p:pic>
    </p:spTree>
    <p:extLst>
      <p:ext uri="{BB962C8B-B14F-4D97-AF65-F5344CB8AC3E}">
        <p14:creationId xmlns:p14="http://schemas.microsoft.com/office/powerpoint/2010/main" val="3804035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Појам насиља</a:t>
            </a:r>
            <a:endParaRPr lang="en-GB" b="1" i="1" dirty="0">
              <a:latin typeface="Calisto MT" panose="02040603050505030304" pitchFamily="18" charset="0"/>
            </a:endParaRPr>
          </a:p>
        </p:txBody>
      </p:sp>
      <p:sp>
        <p:nvSpPr>
          <p:cNvPr id="3" name="Content Placeholder 2"/>
          <p:cNvSpPr>
            <a:spLocks noGrp="1"/>
          </p:cNvSpPr>
          <p:nvPr>
            <p:ph idx="1"/>
          </p:nvPr>
        </p:nvSpPr>
        <p:spPr>
          <a:xfrm>
            <a:off x="643944" y="1081826"/>
            <a:ext cx="5769736" cy="5166574"/>
          </a:xfrm>
        </p:spPr>
        <p:txBody>
          <a:bodyPr>
            <a:normAutofit fontScale="92500"/>
          </a:bodyPr>
          <a:lstStyle/>
          <a:p>
            <a:r>
              <a:rPr lang="sr-Cyrl-RS" sz="3200" dirty="0" smtClean="0">
                <a:solidFill>
                  <a:schemeClr val="tx1"/>
                </a:solidFill>
                <a:latin typeface="Calisto MT" pitchFamily="18" charset="0"/>
              </a:rPr>
              <a:t>Насиље или злостављање подразумева свако понашање или радњу учињену против одређене особе, а које угрожава: психички, физички, сексуално, економски. </a:t>
            </a:r>
            <a:r>
              <a:rPr lang="sr-Cyrl-RS" sz="3200" dirty="0" smtClean="0">
                <a:latin typeface="Calisto MT" pitchFamily="18" charset="0"/>
              </a:rPr>
              <a:t>То је сваки облик једном учињеног или поновљеног вербалног или невербалног понашања које угрожава здравље, развој и достојанство деце / ученика. </a:t>
            </a:r>
          </a:p>
          <a:p>
            <a:endParaRPr lang="en-GB" dirty="0">
              <a:solidFill>
                <a:schemeClr val="tx1"/>
              </a:solidFill>
              <a:latin typeface="Calisto MT" panose="02040603050505030304" pitchFamily="18" charset="0"/>
            </a:endParaRPr>
          </a:p>
        </p:txBody>
      </p:sp>
      <p:pic>
        <p:nvPicPr>
          <p:cNvPr id="4" name="Picture 3"/>
          <p:cNvPicPr>
            <a:picLocks noChangeAspect="1"/>
          </p:cNvPicPr>
          <p:nvPr/>
        </p:nvPicPr>
        <p:blipFill>
          <a:blip r:embed="rId2"/>
          <a:stretch>
            <a:fillRect/>
          </a:stretch>
        </p:blipFill>
        <p:spPr>
          <a:xfrm>
            <a:off x="6473779" y="1728847"/>
            <a:ext cx="5164430" cy="3038482"/>
          </a:xfrm>
          <a:prstGeom prst="rect">
            <a:avLst/>
          </a:prstGeom>
        </p:spPr>
      </p:pic>
    </p:spTree>
    <p:extLst>
      <p:ext uri="{BB962C8B-B14F-4D97-AF65-F5344CB8AC3E}">
        <p14:creationId xmlns:p14="http://schemas.microsoft.com/office/powerpoint/2010/main" val="2034924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08503" cy="706381"/>
          </a:xfrm>
        </p:spPr>
        <p:txBody>
          <a:bodyPr/>
          <a:lstStyle/>
          <a:p>
            <a:r>
              <a:rPr lang="sr-Cyrl-RS" b="1" i="1" dirty="0" smtClean="0">
                <a:latin typeface="Calisto MT" panose="02040603050505030304" pitchFamily="18" charset="0"/>
              </a:rPr>
              <a:t>Диг</a:t>
            </a:r>
            <a:r>
              <a:rPr lang="sr-Cyrl-RS" b="1" i="1" dirty="0" smtClean="0">
                <a:latin typeface="Calisto MT" panose="02040603050505030304" pitchFamily="18" charset="0"/>
              </a:rPr>
              <a:t>игитално насиље</a:t>
            </a:r>
            <a:endParaRPr lang="en-GB" b="1" i="1" dirty="0">
              <a:latin typeface="Calisto MT" panose="02040603050505030304" pitchFamily="18" charset="0"/>
            </a:endParaRPr>
          </a:p>
        </p:txBody>
      </p:sp>
      <p:sp>
        <p:nvSpPr>
          <p:cNvPr id="3" name="Content Placeholder 2"/>
          <p:cNvSpPr>
            <a:spLocks noGrp="1"/>
          </p:cNvSpPr>
          <p:nvPr>
            <p:ph idx="1"/>
          </p:nvPr>
        </p:nvSpPr>
        <p:spPr>
          <a:xfrm>
            <a:off x="1103312" y="1030310"/>
            <a:ext cx="8946541" cy="5218090"/>
          </a:xfrm>
        </p:spPr>
        <p:txBody>
          <a:bodyPr/>
          <a:lstStyle/>
          <a:p>
            <a:r>
              <a:rPr lang="sr-Cyrl-RS" sz="2400" dirty="0" smtClean="0">
                <a:latin typeface="Calisto MT" panose="02040603050505030304" pitchFamily="18" charset="0"/>
              </a:rPr>
              <a:t>Под </a:t>
            </a:r>
            <a:r>
              <a:rPr lang="sr-Cyrl-RS" sz="2400" dirty="0" smtClean="0">
                <a:latin typeface="Calisto MT" panose="02040603050505030304" pitchFamily="18" charset="0"/>
              </a:rPr>
              <a:t>дигиталним (сајбер) </a:t>
            </a:r>
            <a:r>
              <a:rPr lang="sr-Cyrl-RS" sz="2400" dirty="0" smtClean="0">
                <a:latin typeface="Calisto MT" panose="02040603050505030304" pitchFamily="18" charset="0"/>
              </a:rPr>
              <a:t>насиљем </a:t>
            </a:r>
            <a:r>
              <a:rPr lang="sr-Cyrl-RS" sz="2400" dirty="0" smtClean="0">
                <a:latin typeface="Calisto MT" panose="02040603050505030304" pitchFamily="18" charset="0"/>
              </a:rPr>
              <a:t>подразумевамо све случајеве у којима неко користи електронске уређаје (мобилни телефон, таблет, рачунар, камеру) и интернет, како би некога намерно уплашио, увредио, понизио или га на неки други начин повредио. </a:t>
            </a:r>
            <a:r>
              <a:rPr lang="sr-Cyrl-RS" sz="2400" dirty="0" smtClean="0">
                <a:latin typeface="Calisto MT" panose="02040603050505030304" pitchFamily="18" charset="0"/>
              </a:rPr>
              <a:t>То је понашање које се понавља, са циљем да се узнемири, осрамоти, наљути друга особа и да јој се нанесе штета. Ово </a:t>
            </a:r>
            <a:r>
              <a:rPr lang="sr-Cyrl-RS" sz="2400" dirty="0" smtClean="0">
                <a:latin typeface="Calisto MT" panose="02040603050505030304" pitchFamily="18" charset="0"/>
              </a:rPr>
              <a:t>насиље најчешће подразумева текстуалне или видео поруке, фоготрафије и позивве којима се друга особа узнемирава,уходи, вређа, провоцира, прети и сл. </a:t>
            </a:r>
            <a:endParaRPr lang="sr-Latn-RS" sz="2400" dirty="0" smtClean="0">
              <a:latin typeface="Calisto MT" panose="02040603050505030304" pitchFamily="18" charset="0"/>
            </a:endParaRPr>
          </a:p>
          <a:p>
            <a:endParaRPr lang="en-GB" dirty="0"/>
          </a:p>
        </p:txBody>
      </p:sp>
      <p:pic>
        <p:nvPicPr>
          <p:cNvPr id="4" name="Picture 3"/>
          <p:cNvPicPr>
            <a:picLocks noChangeAspect="1"/>
          </p:cNvPicPr>
          <p:nvPr/>
        </p:nvPicPr>
        <p:blipFill>
          <a:blip r:embed="rId2"/>
          <a:stretch>
            <a:fillRect/>
          </a:stretch>
        </p:blipFill>
        <p:spPr>
          <a:xfrm>
            <a:off x="2373820" y="4446871"/>
            <a:ext cx="6813148" cy="2259373"/>
          </a:xfrm>
          <a:prstGeom prst="rect">
            <a:avLst/>
          </a:prstGeom>
        </p:spPr>
      </p:pic>
    </p:spTree>
    <p:extLst>
      <p:ext uri="{BB962C8B-B14F-4D97-AF65-F5344CB8AC3E}">
        <p14:creationId xmlns:p14="http://schemas.microsoft.com/office/powerpoint/2010/main" val="1409179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Облици </a:t>
            </a:r>
            <a:r>
              <a:rPr lang="sr-Cyrl-RS" b="1" i="1" dirty="0" smtClean="0">
                <a:latin typeface="Calisto MT" panose="02040603050505030304" pitchFamily="18" charset="0"/>
              </a:rPr>
              <a:t>дигиталног</a:t>
            </a:r>
            <a:r>
              <a:rPr lang="sr-Cyrl-RS" b="1" i="1" dirty="0" smtClean="0">
                <a:latin typeface="Calisto MT" panose="02040603050505030304" pitchFamily="18" charset="0"/>
              </a:rPr>
              <a:t> </a:t>
            </a:r>
            <a:r>
              <a:rPr lang="sr-Cyrl-RS" b="1" i="1" dirty="0" smtClean="0">
                <a:latin typeface="Calisto MT" panose="02040603050505030304" pitchFamily="18" charset="0"/>
              </a:rPr>
              <a:t>насиља:</a:t>
            </a:r>
            <a:endParaRPr lang="en-GB" b="1" i="1" dirty="0">
              <a:latin typeface="Calisto MT" panose="02040603050505030304" pitchFamily="18" charset="0"/>
            </a:endParaRPr>
          </a:p>
        </p:txBody>
      </p:sp>
      <p:sp>
        <p:nvSpPr>
          <p:cNvPr id="3" name="Content Placeholder 2"/>
          <p:cNvSpPr>
            <a:spLocks noGrp="1"/>
          </p:cNvSpPr>
          <p:nvPr>
            <p:ph idx="1"/>
          </p:nvPr>
        </p:nvSpPr>
        <p:spPr>
          <a:xfrm>
            <a:off x="180303" y="1146220"/>
            <a:ext cx="11539471" cy="5102180"/>
          </a:xfrm>
        </p:spPr>
        <p:txBody>
          <a:bodyPr>
            <a:noAutofit/>
          </a:bodyPr>
          <a:lstStyle/>
          <a:p>
            <a:r>
              <a:rPr lang="sr-Cyrl-RS" dirty="0" smtClean="0">
                <a:latin typeface="Arial"/>
                <a:ea typeface="Times New Roman"/>
              </a:rPr>
              <a:t>Ширење </a:t>
            </a:r>
            <a:r>
              <a:rPr lang="sr-Cyrl-RS" dirty="0">
                <a:latin typeface="Arial"/>
                <a:ea typeface="Times New Roman"/>
              </a:rPr>
              <a:t>гласина и лажи о некој особи – објављивање лажних оптужби о другој </a:t>
            </a:r>
            <a:r>
              <a:rPr lang="sr-Cyrl-RS" dirty="0" smtClean="0">
                <a:latin typeface="Arial"/>
                <a:ea typeface="Times New Roman"/>
              </a:rPr>
              <a:t>особи;</a:t>
            </a:r>
          </a:p>
          <a:p>
            <a:pPr marL="0" marR="0">
              <a:spcBef>
                <a:spcPts val="0"/>
              </a:spcBef>
              <a:spcAft>
                <a:spcPts val="1000"/>
              </a:spcAft>
            </a:pPr>
            <a:r>
              <a:rPr lang="sr-Cyrl-RS" dirty="0">
                <a:latin typeface="Arial"/>
                <a:ea typeface="Times New Roman"/>
                <a:cs typeface="Times New Roman"/>
              </a:rPr>
              <a:t>слање нежељених, злобних, дрских порука</a:t>
            </a:r>
            <a:r>
              <a:rPr lang="sr-Cyrl-RS" dirty="0" smtClean="0">
                <a:latin typeface="Arial"/>
                <a:ea typeface="Times New Roman"/>
                <a:cs typeface="Times New Roman"/>
              </a:rPr>
              <a:t>;  </a:t>
            </a:r>
            <a:r>
              <a:rPr lang="sr-Cyrl-RS" dirty="0">
                <a:latin typeface="Arial"/>
                <a:ea typeface="Times New Roman"/>
                <a:cs typeface="Times New Roman"/>
              </a:rPr>
              <a:t>слање неприкладних порука у туђе име;</a:t>
            </a:r>
            <a:endParaRPr lang="en-US" dirty="0">
              <a:latin typeface="Calibri"/>
              <a:ea typeface="Calibri"/>
              <a:cs typeface="Times New Roman"/>
            </a:endParaRPr>
          </a:p>
          <a:p>
            <a:pPr marL="0" marR="0">
              <a:spcBef>
                <a:spcPts val="0"/>
              </a:spcBef>
              <a:spcAft>
                <a:spcPts val="1000"/>
              </a:spcAft>
            </a:pPr>
            <a:r>
              <a:rPr lang="sr-Cyrl-RS" dirty="0" smtClean="0">
                <a:latin typeface="Arial"/>
                <a:ea typeface="Times New Roman"/>
                <a:cs typeface="Times New Roman"/>
              </a:rPr>
              <a:t>ругање </a:t>
            </a:r>
            <a:r>
              <a:rPr lang="sr-Cyrl-RS" dirty="0">
                <a:latin typeface="Arial"/>
                <a:ea typeface="Times New Roman"/>
                <a:cs typeface="Times New Roman"/>
              </a:rPr>
              <a:t>или задиркивање</a:t>
            </a:r>
            <a:r>
              <a:rPr lang="sr-Cyrl-RS" dirty="0" smtClean="0">
                <a:latin typeface="Arial"/>
                <a:ea typeface="Times New Roman"/>
                <a:cs typeface="Times New Roman"/>
              </a:rPr>
              <a:t>;  </a:t>
            </a:r>
            <a:r>
              <a:rPr lang="sr-Cyrl-RS" dirty="0">
                <a:latin typeface="Arial"/>
                <a:ea typeface="Times New Roman"/>
                <a:cs typeface="Times New Roman"/>
              </a:rPr>
              <a:t>формирање хејтерских група</a:t>
            </a:r>
            <a:r>
              <a:rPr lang="sr-Cyrl-RS" dirty="0" smtClean="0">
                <a:latin typeface="Arial"/>
                <a:ea typeface="Times New Roman"/>
                <a:cs typeface="Times New Roman"/>
              </a:rPr>
              <a:t>; намерно </a:t>
            </a:r>
            <a:r>
              <a:rPr lang="sr-Cyrl-RS" dirty="0">
                <a:latin typeface="Arial"/>
                <a:ea typeface="Times New Roman"/>
                <a:cs typeface="Times New Roman"/>
              </a:rPr>
              <a:t>искључивање других – игнорисање – нпр. искључивање из група на социјалним мрежама;</a:t>
            </a:r>
            <a:endParaRPr lang="en-US" dirty="0">
              <a:latin typeface="Calibri"/>
              <a:ea typeface="Calibri"/>
              <a:cs typeface="Times New Roman"/>
            </a:endParaRPr>
          </a:p>
          <a:p>
            <a:pPr marL="0" marR="0">
              <a:spcBef>
                <a:spcPts val="0"/>
              </a:spcBef>
              <a:spcAft>
                <a:spcPts val="1000"/>
              </a:spcAft>
            </a:pPr>
            <a:r>
              <a:rPr lang="sr-Cyrl-RS" dirty="0" smtClean="0">
                <a:latin typeface="Arial"/>
                <a:ea typeface="Times New Roman"/>
                <a:cs typeface="Times New Roman"/>
              </a:rPr>
              <a:t>узнемиравање </a:t>
            </a:r>
            <a:r>
              <a:rPr lang="sr-Cyrl-RS" dirty="0">
                <a:latin typeface="Arial"/>
                <a:ea typeface="Times New Roman"/>
                <a:cs typeface="Times New Roman"/>
              </a:rPr>
              <a:t>телефонским позивима;</a:t>
            </a:r>
            <a:endParaRPr lang="en-US" dirty="0">
              <a:latin typeface="Calibri"/>
              <a:ea typeface="Calibri"/>
              <a:cs typeface="Times New Roman"/>
            </a:endParaRPr>
          </a:p>
          <a:p>
            <a:pPr marL="0" marR="0">
              <a:spcBef>
                <a:spcPts val="0"/>
              </a:spcBef>
              <a:spcAft>
                <a:spcPts val="1000"/>
              </a:spcAft>
            </a:pPr>
            <a:r>
              <a:rPr lang="sr-Cyrl-RS" dirty="0" smtClean="0">
                <a:latin typeface="Arial"/>
                <a:ea typeface="Times New Roman"/>
                <a:cs typeface="Times New Roman"/>
              </a:rPr>
              <a:t>промена </a:t>
            </a:r>
            <a:r>
              <a:rPr lang="sr-Cyrl-RS" dirty="0">
                <a:latin typeface="Arial"/>
                <a:ea typeface="Times New Roman"/>
                <a:cs typeface="Times New Roman"/>
              </a:rPr>
              <a:t>или крађа </a:t>
            </a:r>
            <a:r>
              <a:rPr lang="sr-Cyrl-RS" dirty="0" smtClean="0">
                <a:latin typeface="Arial"/>
                <a:ea typeface="Times New Roman"/>
                <a:cs typeface="Times New Roman"/>
              </a:rPr>
              <a:t>лозинки; слање </a:t>
            </a:r>
            <a:r>
              <a:rPr lang="sr-Cyrl-RS" dirty="0">
                <a:latin typeface="Arial"/>
                <a:ea typeface="Times New Roman"/>
                <a:cs typeface="Times New Roman"/>
              </a:rPr>
              <a:t>вируса;</a:t>
            </a:r>
            <a:endParaRPr lang="en-US" dirty="0">
              <a:latin typeface="Calibri"/>
              <a:ea typeface="Calibri"/>
              <a:cs typeface="Times New Roman"/>
            </a:endParaRPr>
          </a:p>
          <a:p>
            <a:pPr marL="0" marR="0">
              <a:spcBef>
                <a:spcPts val="0"/>
              </a:spcBef>
              <a:spcAft>
                <a:spcPts val="1000"/>
              </a:spcAft>
            </a:pPr>
            <a:r>
              <a:rPr lang="sr-Cyrl-RS" dirty="0" smtClean="0">
                <a:latin typeface="Arial"/>
                <a:ea typeface="Times New Roman"/>
                <a:cs typeface="Times New Roman"/>
              </a:rPr>
              <a:t>непримерено </a:t>
            </a:r>
            <a:r>
              <a:rPr lang="sr-Cyrl-RS" dirty="0">
                <a:latin typeface="Arial"/>
                <a:ea typeface="Times New Roman"/>
                <a:cs typeface="Times New Roman"/>
              </a:rPr>
              <a:t>коментарисање туђих слика, порука на профилима, </a:t>
            </a:r>
            <a:endParaRPr lang="sr-Cyrl-RS" dirty="0" smtClean="0">
              <a:latin typeface="Arial"/>
              <a:ea typeface="Times New Roman"/>
              <a:cs typeface="Times New Roman"/>
            </a:endParaRPr>
          </a:p>
          <a:p>
            <a:pPr marL="0" marR="0" indent="0">
              <a:spcBef>
                <a:spcPts val="0"/>
              </a:spcBef>
              <a:spcAft>
                <a:spcPts val="1000"/>
              </a:spcAft>
              <a:buNone/>
            </a:pPr>
            <a:r>
              <a:rPr lang="sr-Cyrl-RS" dirty="0">
                <a:latin typeface="Arial"/>
                <a:ea typeface="Times New Roman"/>
                <a:cs typeface="Times New Roman"/>
              </a:rPr>
              <a:t> </a:t>
            </a:r>
            <a:r>
              <a:rPr lang="sr-Cyrl-RS" dirty="0" smtClean="0">
                <a:latin typeface="Arial"/>
                <a:ea typeface="Times New Roman"/>
                <a:cs typeface="Times New Roman"/>
              </a:rPr>
              <a:t>    блоговима, форумима... </a:t>
            </a:r>
            <a:endParaRPr lang="en-US" dirty="0">
              <a:latin typeface="Calibri"/>
              <a:ea typeface="Calibri"/>
              <a:cs typeface="Times New Roman"/>
            </a:endParaRPr>
          </a:p>
          <a:p>
            <a:r>
              <a:rPr lang="sr-Cyrl-RS" dirty="0" smtClean="0">
                <a:latin typeface="Calisto MT" panose="02040603050505030304" pitchFamily="18" charset="0"/>
              </a:rPr>
              <a:t>Неовлашћено снимање слика и видеа,  </a:t>
            </a:r>
            <a:r>
              <a:rPr lang="sr-Cyrl-RS" dirty="0" smtClean="0">
                <a:latin typeface="Calisto MT" panose="02040603050505030304" pitchFamily="18" charset="0"/>
              </a:rPr>
              <a:t>слање фотографија жртве и </a:t>
            </a:r>
            <a:endParaRPr lang="sr-Cyrl-RS" dirty="0" smtClean="0">
              <a:latin typeface="Calisto MT" panose="02040603050505030304" pitchFamily="18" charset="0"/>
            </a:endParaRPr>
          </a:p>
          <a:p>
            <a:pPr marL="0" indent="0">
              <a:buNone/>
            </a:pPr>
            <a:r>
              <a:rPr lang="sr-Cyrl-RS" dirty="0">
                <a:latin typeface="Calisto MT" panose="02040603050505030304" pitchFamily="18" charset="0"/>
              </a:rPr>
              <a:t> </a:t>
            </a:r>
            <a:r>
              <a:rPr lang="sr-Cyrl-RS" dirty="0" smtClean="0">
                <a:latin typeface="Calisto MT" panose="02040603050505030304" pitchFamily="18" charset="0"/>
              </a:rPr>
              <a:t>     </a:t>
            </a:r>
            <a:r>
              <a:rPr lang="sr-Cyrl-RS" dirty="0" smtClean="0">
                <a:latin typeface="Calisto MT" panose="02040603050505030304" pitchFamily="18" charset="0"/>
              </a:rPr>
              <a:t>манипулација </a:t>
            </a:r>
            <a:r>
              <a:rPr lang="sr-Cyrl-RS" dirty="0" smtClean="0">
                <a:latin typeface="Calisto MT" panose="02040603050505030304" pitchFamily="18" charset="0"/>
              </a:rPr>
              <a:t> </a:t>
            </a:r>
            <a:r>
              <a:rPr lang="sr-Cyrl-RS" dirty="0" smtClean="0">
                <a:latin typeface="Calisto MT" panose="02040603050505030304" pitchFamily="18" charset="0"/>
              </a:rPr>
              <a:t>тим </a:t>
            </a:r>
            <a:r>
              <a:rPr lang="sr-Cyrl-RS" dirty="0" smtClean="0">
                <a:latin typeface="Calisto MT" panose="02040603050505030304" pitchFamily="18" charset="0"/>
              </a:rPr>
              <a:t>фотографијама или неким другим приватним садржајима о жртви;</a:t>
            </a:r>
            <a:endParaRPr lang="sr-Latn-RS" dirty="0" smtClean="0">
              <a:latin typeface="Calisto MT" panose="02040603050505030304" pitchFamily="18" charset="0"/>
            </a:endParaRPr>
          </a:p>
          <a:p>
            <a:r>
              <a:rPr lang="sr-Cyrl-RS" dirty="0" smtClean="0">
                <a:latin typeface="Calisto MT" panose="02040603050505030304" pitchFamily="18" charset="0"/>
              </a:rPr>
              <a:t>отворена </a:t>
            </a:r>
            <a:r>
              <a:rPr lang="sr-Cyrl-RS" dirty="0" smtClean="0">
                <a:latin typeface="Calisto MT" panose="02040603050505030304" pitchFamily="18" charset="0"/>
              </a:rPr>
              <a:t>или прикривена претња жртви;</a:t>
            </a:r>
            <a:endParaRPr lang="sr-Latn-RS" dirty="0" smtClean="0">
              <a:latin typeface="Calisto MT" panose="02040603050505030304" pitchFamily="18" charset="0"/>
            </a:endParaRPr>
          </a:p>
          <a:p>
            <a:r>
              <a:rPr lang="sr-Cyrl-RS" dirty="0">
                <a:latin typeface="Calisto MT" panose="02040603050505030304" pitchFamily="18" charset="0"/>
              </a:rPr>
              <a:t>п</a:t>
            </a:r>
            <a:r>
              <a:rPr lang="sr-Cyrl-RS" dirty="0" smtClean="0">
                <a:latin typeface="Calisto MT" panose="02040603050505030304" pitchFamily="18" charset="0"/>
              </a:rPr>
              <a:t>одстицање </a:t>
            </a:r>
            <a:r>
              <a:rPr lang="sr-Cyrl-RS" dirty="0" smtClean="0">
                <a:latin typeface="Calisto MT" panose="02040603050505030304" pitchFamily="18" charset="0"/>
              </a:rPr>
              <a:t>на употребу говора мржње и насиља; </a:t>
            </a:r>
            <a:endParaRPr lang="sr-Latn-RS" dirty="0" smtClean="0">
              <a:latin typeface="Calisto MT" panose="02040603050505030304" pitchFamily="18" charset="0"/>
            </a:endParaRPr>
          </a:p>
          <a:p>
            <a:r>
              <a:rPr lang="sr-Cyrl-RS" dirty="0">
                <a:latin typeface="Calisto MT" panose="02040603050505030304" pitchFamily="18" charset="0"/>
              </a:rPr>
              <a:t>и</a:t>
            </a:r>
            <a:r>
              <a:rPr lang="sr-Cyrl-RS" dirty="0" smtClean="0">
                <a:latin typeface="Calisto MT" panose="02040603050505030304" pitchFamily="18" charset="0"/>
              </a:rPr>
              <a:t>скоришћавање </a:t>
            </a:r>
            <a:r>
              <a:rPr lang="sr-Cyrl-RS" dirty="0" smtClean="0">
                <a:latin typeface="Calisto MT" panose="02040603050505030304" pitchFamily="18" charset="0"/>
              </a:rPr>
              <a:t>и повређивање жртве у сексуалној конотацији; </a:t>
            </a:r>
            <a:endParaRPr lang="sr-Latn-RS" dirty="0" smtClean="0">
              <a:latin typeface="Calisto MT" panose="02040603050505030304" pitchFamily="18" charset="0"/>
            </a:endParaRPr>
          </a:p>
        </p:txBody>
      </p:sp>
      <p:pic>
        <p:nvPicPr>
          <p:cNvPr id="4" name="Picture 3" descr="https://pravadeteta.ucpd.rs/wp-content/uploads/2024/07/nasilje-1.png"/>
          <p:cNvPicPr/>
          <p:nvPr/>
        </p:nvPicPr>
        <p:blipFill>
          <a:blip r:embed="rId2">
            <a:extLst>
              <a:ext uri="{28A0092B-C50C-407E-A947-70E740481C1C}">
                <a14:useLocalDpi xmlns:a14="http://schemas.microsoft.com/office/drawing/2010/main" val="0"/>
              </a:ext>
            </a:extLst>
          </a:blip>
          <a:srcRect/>
          <a:stretch>
            <a:fillRect/>
          </a:stretch>
        </p:blipFill>
        <p:spPr bwMode="auto">
          <a:xfrm>
            <a:off x="8409903" y="2228046"/>
            <a:ext cx="3782097" cy="2743200"/>
          </a:xfrm>
          <a:prstGeom prst="rect">
            <a:avLst/>
          </a:prstGeom>
          <a:noFill/>
          <a:ln>
            <a:noFill/>
          </a:ln>
        </p:spPr>
      </p:pic>
    </p:spTree>
    <p:extLst>
      <p:ext uri="{BB962C8B-B14F-4D97-AF65-F5344CB8AC3E}">
        <p14:creationId xmlns:p14="http://schemas.microsoft.com/office/powerpoint/2010/main" val="3415367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25003"/>
            <a:ext cx="10353762" cy="5366197"/>
          </a:xfrm>
        </p:spPr>
        <p:txBody>
          <a:bodyPr>
            <a:normAutofit/>
          </a:bodyPr>
          <a:lstStyle/>
          <a:p>
            <a:r>
              <a:rPr lang="sr-Cyrl-RS" sz="2800" dirty="0" smtClean="0">
                <a:latin typeface="Calisto MT" panose="02040603050505030304" pitchFamily="18" charset="0"/>
              </a:rPr>
              <a:t>Дакле, интернет, поред бројних предности, носи са собом и много опасности од злоупотреба: </a:t>
            </a:r>
          </a:p>
          <a:p>
            <a:r>
              <a:rPr lang="sr-Cyrl-RS" sz="2800" dirty="0">
                <a:latin typeface="Calisto MT" panose="02040603050505030304" pitchFamily="18" charset="0"/>
              </a:rPr>
              <a:t>п</a:t>
            </a:r>
            <a:r>
              <a:rPr lang="sr-Cyrl-RS" sz="2800" dirty="0" smtClean="0">
                <a:latin typeface="Calisto MT" panose="02040603050505030304" pitchFamily="18" charset="0"/>
              </a:rPr>
              <a:t>едофилија</a:t>
            </a:r>
          </a:p>
          <a:p>
            <a:r>
              <a:rPr lang="sr-Cyrl-RS" sz="2800" dirty="0">
                <a:latin typeface="Calisto MT" panose="02040603050505030304" pitchFamily="18" charset="0"/>
              </a:rPr>
              <a:t>о</a:t>
            </a:r>
            <a:r>
              <a:rPr lang="sr-Cyrl-RS" sz="2800" dirty="0" smtClean="0">
                <a:latin typeface="Calisto MT" panose="02040603050505030304" pitchFamily="18" charset="0"/>
              </a:rPr>
              <a:t>нлајн завођење</a:t>
            </a:r>
          </a:p>
          <a:p>
            <a:r>
              <a:rPr lang="sr-Cyrl-RS" sz="2800" dirty="0">
                <a:latin typeface="Calisto MT" panose="02040603050505030304" pitchFamily="18" charset="0"/>
              </a:rPr>
              <a:t>н</a:t>
            </a:r>
            <a:r>
              <a:rPr lang="sr-Cyrl-RS" sz="2800" dirty="0" smtClean="0">
                <a:latin typeface="Calisto MT" panose="02040603050505030304" pitchFamily="18" charset="0"/>
              </a:rPr>
              <a:t>епримерени садржаји</a:t>
            </a:r>
          </a:p>
          <a:p>
            <a:r>
              <a:rPr lang="sr-Cyrl-RS" sz="2800" dirty="0">
                <a:latin typeface="Calisto MT" panose="02040603050505030304" pitchFamily="18" charset="0"/>
              </a:rPr>
              <a:t>з</a:t>
            </a:r>
            <a:r>
              <a:rPr lang="sr-Cyrl-RS" sz="2800" dirty="0" smtClean="0">
                <a:latin typeface="Calisto MT" panose="02040603050505030304" pitchFamily="18" charset="0"/>
              </a:rPr>
              <a:t>лоупотреба личних података</a:t>
            </a:r>
          </a:p>
          <a:p>
            <a:pPr marL="0" indent="0">
              <a:buNone/>
            </a:pPr>
            <a:r>
              <a:rPr lang="sr-Cyrl-RS" sz="2800" dirty="0" smtClean="0">
                <a:latin typeface="Calisto MT" panose="02040603050505030304" pitchFamily="18" charset="0"/>
              </a:rPr>
              <a:t> и </a:t>
            </a:r>
            <a:r>
              <a:rPr lang="sr-Cyrl-RS" sz="2800" dirty="0" smtClean="0">
                <a:latin typeface="Calisto MT" panose="02040603050505030304" pitchFamily="18" charset="0"/>
              </a:rPr>
              <a:t>садржаја</a:t>
            </a:r>
            <a:endParaRPr lang="sr-Cyrl-RS" sz="2800" dirty="0" smtClean="0">
              <a:latin typeface="Calisto MT" panose="02040603050505030304" pitchFamily="18" charset="0"/>
            </a:endParaRPr>
          </a:p>
          <a:p>
            <a:r>
              <a:rPr lang="sr-Cyrl-RS" sz="2800" dirty="0">
                <a:latin typeface="Calisto MT" panose="02040603050505030304" pitchFamily="18" charset="0"/>
              </a:rPr>
              <a:t>в</a:t>
            </a:r>
            <a:r>
              <a:rPr lang="sr-Cyrl-RS" sz="2800" dirty="0" smtClean="0">
                <a:latin typeface="Calisto MT" panose="02040603050505030304" pitchFamily="18" charset="0"/>
              </a:rPr>
              <a:t>ршњачко насиље </a:t>
            </a:r>
          </a:p>
          <a:p>
            <a:r>
              <a:rPr lang="sr-Latn-RS" sz="2800" b="1" dirty="0" smtClean="0">
                <a:latin typeface="Calisto MT" panose="02040603050505030304" pitchFamily="18" charset="0"/>
              </a:rPr>
              <a:t>(cyberbullying)</a:t>
            </a:r>
            <a:endParaRPr lang="en-GB" sz="2800" b="1" dirty="0">
              <a:latin typeface="Calisto MT" panose="02040603050505030304" pitchFamily="18" charset="0"/>
            </a:endParaRPr>
          </a:p>
        </p:txBody>
      </p:sp>
      <p:pic>
        <p:nvPicPr>
          <p:cNvPr id="4" name="Picture 3"/>
          <p:cNvPicPr>
            <a:picLocks noChangeAspect="1"/>
          </p:cNvPicPr>
          <p:nvPr/>
        </p:nvPicPr>
        <p:blipFill>
          <a:blip r:embed="rId2"/>
          <a:stretch>
            <a:fillRect/>
          </a:stretch>
        </p:blipFill>
        <p:spPr>
          <a:xfrm>
            <a:off x="6439436" y="2434108"/>
            <a:ext cx="5450447" cy="3633631"/>
          </a:xfrm>
          <a:prstGeom prst="rect">
            <a:avLst/>
          </a:prstGeom>
        </p:spPr>
      </p:pic>
    </p:spTree>
    <p:extLst>
      <p:ext uri="{BB962C8B-B14F-4D97-AF65-F5344CB8AC3E}">
        <p14:creationId xmlns:p14="http://schemas.microsoft.com/office/powerpoint/2010/main" val="2343415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0304"/>
            <a:ext cx="9404723" cy="1300766"/>
          </a:xfrm>
        </p:spPr>
        <p:txBody>
          <a:bodyPr/>
          <a:lstStyle/>
          <a:p>
            <a:r>
              <a:rPr lang="sr-Cyrl-RS" b="1" i="1" dirty="0" smtClean="0">
                <a:latin typeface="Calisto MT" panose="02040603050505030304" pitchFamily="18" charset="0"/>
              </a:rPr>
              <a:t>Насиље и злостављање употребом интернета: </a:t>
            </a:r>
            <a:endParaRPr lang="en-GB" b="1" i="1" dirty="0">
              <a:latin typeface="Calisto MT" panose="02040603050505030304" pitchFamily="18" charset="0"/>
            </a:endParaRPr>
          </a:p>
        </p:txBody>
      </p:sp>
      <p:sp>
        <p:nvSpPr>
          <p:cNvPr id="3" name="Content Placeholder 2"/>
          <p:cNvSpPr>
            <a:spLocks noGrp="1"/>
          </p:cNvSpPr>
          <p:nvPr>
            <p:ph idx="1"/>
          </p:nvPr>
        </p:nvSpPr>
        <p:spPr>
          <a:xfrm>
            <a:off x="1103312" y="1674254"/>
            <a:ext cx="8946541" cy="5022760"/>
          </a:xfrm>
        </p:spPr>
        <p:txBody>
          <a:bodyPr>
            <a:noAutofit/>
          </a:bodyPr>
          <a:lstStyle/>
          <a:p>
            <a:pPr marL="36900" indent="0">
              <a:buNone/>
            </a:pPr>
            <a:r>
              <a:rPr lang="sr-Latn-RS" sz="2200" dirty="0" smtClean="0">
                <a:latin typeface="Calisto MT" panose="02040603050505030304" pitchFamily="18" charset="0"/>
              </a:rPr>
              <a:t>  </a:t>
            </a:r>
            <a:r>
              <a:rPr lang="sr-Latn-RS" sz="2200" b="1" i="1" u="sng" dirty="0" smtClean="0">
                <a:latin typeface="Calisto MT" panose="02040603050505030304" pitchFamily="18" charset="0"/>
              </a:rPr>
              <a:t>I </a:t>
            </a:r>
            <a:r>
              <a:rPr lang="sr-Cyrl-RS" sz="2200" b="1" i="1" u="sng" dirty="0" smtClean="0">
                <a:latin typeface="Calisto MT" panose="02040603050505030304" pitchFamily="18" charset="0"/>
              </a:rPr>
              <a:t>ниво</a:t>
            </a:r>
            <a:endParaRPr lang="sr-Latn-RS" sz="2200" b="1" i="1" u="sng" dirty="0" smtClean="0">
              <a:latin typeface="Calisto MT" panose="02040603050505030304" pitchFamily="18" charset="0"/>
            </a:endParaRPr>
          </a:p>
          <a:p>
            <a:pPr marL="379800"/>
            <a:r>
              <a:rPr lang="sr-Cyrl-RS" sz="2200" dirty="0" smtClean="0">
                <a:latin typeface="Calisto MT" panose="02040603050505030304" pitchFamily="18" charset="0"/>
              </a:rPr>
              <a:t>Узнемиравајуће позивање, слање узнемиравајућих СМС и ММС порука; </a:t>
            </a:r>
            <a:endParaRPr lang="sr-Latn-RS" sz="2200" dirty="0" smtClean="0">
              <a:latin typeface="Calisto MT" panose="02040603050505030304" pitchFamily="18" charset="0"/>
            </a:endParaRPr>
          </a:p>
          <a:p>
            <a:pPr marL="36900" indent="0">
              <a:buNone/>
            </a:pPr>
            <a:r>
              <a:rPr lang="sr-Latn-RS" sz="2200" dirty="0" smtClean="0">
                <a:latin typeface="Calisto MT" panose="02040603050505030304" pitchFamily="18" charset="0"/>
              </a:rPr>
              <a:t>   </a:t>
            </a:r>
            <a:r>
              <a:rPr lang="sr-Latn-RS" sz="2200" b="1" i="1" u="sng" dirty="0" smtClean="0">
                <a:latin typeface="Calisto MT" panose="02040603050505030304" pitchFamily="18" charset="0"/>
              </a:rPr>
              <a:t>II </a:t>
            </a:r>
            <a:r>
              <a:rPr lang="sr-Cyrl-RS" sz="2200" b="1" i="1" u="sng" dirty="0" smtClean="0">
                <a:latin typeface="Calisto MT" panose="02040603050505030304" pitchFamily="18" charset="0"/>
              </a:rPr>
              <a:t>ниво </a:t>
            </a:r>
            <a:endParaRPr lang="sr-Latn-RS" sz="2200" b="1" i="1" u="sng" dirty="0" smtClean="0">
              <a:latin typeface="Calisto MT" panose="02040603050505030304" pitchFamily="18" charset="0"/>
            </a:endParaRPr>
          </a:p>
          <a:p>
            <a:pPr marL="379800"/>
            <a:r>
              <a:rPr lang="sr-Cyrl-RS" sz="2200" dirty="0" smtClean="0">
                <a:effectLst/>
                <a:latin typeface="Calisto MT" panose="02040603050505030304" pitchFamily="18" charset="0"/>
              </a:rPr>
              <a:t>Снимање и слање видео-записа;</a:t>
            </a:r>
          </a:p>
          <a:p>
            <a:pPr marL="379800"/>
            <a:r>
              <a:rPr lang="sr-Cyrl-RS" sz="2200" dirty="0" smtClean="0">
                <a:latin typeface="Calisto MT" panose="02040603050505030304" pitchFamily="18" charset="0"/>
              </a:rPr>
              <a:t>з</a:t>
            </a:r>
            <a:r>
              <a:rPr lang="sr-Cyrl-RS" sz="2200" dirty="0" smtClean="0">
                <a:effectLst/>
                <a:latin typeface="Calisto MT" panose="02040603050505030304" pitchFamily="18" charset="0"/>
              </a:rPr>
              <a:t>лоупотреба блогова, форума и четовања; </a:t>
            </a:r>
          </a:p>
          <a:p>
            <a:pPr marL="379800"/>
            <a:r>
              <a:rPr lang="sr-Cyrl-RS" sz="2200" dirty="0" smtClean="0">
                <a:effectLst/>
                <a:latin typeface="Calisto MT" panose="02040603050505030304" pitchFamily="18" charset="0"/>
              </a:rPr>
              <a:t>снимање камером против воље појединаца; </a:t>
            </a:r>
          </a:p>
          <a:p>
            <a:pPr marL="379800"/>
            <a:r>
              <a:rPr lang="sr-Cyrl-RS" sz="2200" dirty="0" smtClean="0">
                <a:effectLst/>
                <a:latin typeface="Calisto MT" panose="02040603050505030304" pitchFamily="18" charset="0"/>
              </a:rPr>
              <a:t>објављивање слика и видео записа. </a:t>
            </a:r>
            <a:endParaRPr lang="sr-Latn-RS" sz="2200" dirty="0" smtClean="0">
              <a:effectLst/>
              <a:latin typeface="Calisto MT" panose="02040603050505030304" pitchFamily="18" charset="0"/>
            </a:endParaRPr>
          </a:p>
          <a:p>
            <a:pPr marL="36900" indent="0">
              <a:buNone/>
            </a:pPr>
            <a:r>
              <a:rPr lang="sr-Latn-RS" sz="2200" dirty="0">
                <a:effectLst/>
                <a:latin typeface="Calisto MT" panose="02040603050505030304" pitchFamily="18" charset="0"/>
              </a:rPr>
              <a:t> </a:t>
            </a:r>
            <a:r>
              <a:rPr lang="sr-Latn-RS" sz="2200" b="1" dirty="0" smtClean="0">
                <a:effectLst/>
                <a:latin typeface="Calisto MT" panose="02040603050505030304" pitchFamily="18" charset="0"/>
              </a:rPr>
              <a:t>   </a:t>
            </a:r>
            <a:r>
              <a:rPr lang="sr-Latn-RS" sz="2200" b="1" i="1" u="sng" dirty="0" smtClean="0">
                <a:effectLst/>
                <a:latin typeface="Calisto MT" panose="02040603050505030304" pitchFamily="18" charset="0"/>
              </a:rPr>
              <a:t>III </a:t>
            </a:r>
            <a:r>
              <a:rPr lang="sr-Cyrl-RS" sz="2200" b="1" i="1" u="sng" dirty="0" smtClean="0">
                <a:latin typeface="Calisto MT" panose="02040603050505030304" pitchFamily="18" charset="0"/>
              </a:rPr>
              <a:t>ниво</a:t>
            </a:r>
            <a:endParaRPr lang="sr-Latn-RS" sz="2200" b="1" i="1" u="sng" dirty="0" smtClean="0">
              <a:effectLst/>
              <a:latin typeface="Calisto MT" panose="02040603050505030304" pitchFamily="18" charset="0"/>
            </a:endParaRPr>
          </a:p>
          <a:p>
            <a:pPr marL="379800"/>
            <a:r>
              <a:rPr lang="sr-Cyrl-RS" sz="2200" dirty="0" smtClean="0">
                <a:latin typeface="Calisto MT" panose="02040603050505030304" pitchFamily="18" charset="0"/>
              </a:rPr>
              <a:t>снимање насилних сцена;</a:t>
            </a:r>
            <a:endParaRPr lang="sr-Cyrl-RS" sz="2200" b="1" i="1" u="sng" dirty="0">
              <a:latin typeface="Calisto MT" panose="02040603050505030304" pitchFamily="18" charset="0"/>
            </a:endParaRPr>
          </a:p>
          <a:p>
            <a:pPr marL="379800"/>
            <a:r>
              <a:rPr lang="sr-Cyrl-RS" sz="2200" dirty="0">
                <a:latin typeface="Calisto MT" panose="02040603050505030304" pitchFamily="18" charset="0"/>
              </a:rPr>
              <a:t>д</a:t>
            </a:r>
            <a:r>
              <a:rPr lang="sr-Cyrl-RS" sz="2200" dirty="0" smtClean="0">
                <a:latin typeface="Calisto MT" panose="02040603050505030304" pitchFamily="18" charset="0"/>
              </a:rPr>
              <a:t>ечија порнографија. </a:t>
            </a:r>
          </a:p>
        </p:txBody>
      </p:sp>
    </p:spTree>
    <p:extLst>
      <p:ext uri="{BB962C8B-B14F-4D97-AF65-F5344CB8AC3E}">
        <p14:creationId xmlns:p14="http://schemas.microsoft.com/office/powerpoint/2010/main" val="1538868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9244864" cy="899564"/>
          </a:xfrm>
        </p:spPr>
        <p:txBody>
          <a:bodyPr/>
          <a:lstStyle/>
          <a:p>
            <a:r>
              <a:rPr lang="sr-Cyrl-RS" dirty="0" smtClean="0"/>
              <a:t>Шта показују истраживања?</a:t>
            </a:r>
            <a:endParaRPr lang="en-US" dirty="0"/>
          </a:p>
        </p:txBody>
      </p:sp>
      <p:sp>
        <p:nvSpPr>
          <p:cNvPr id="3" name="Content Placeholder 2"/>
          <p:cNvSpPr>
            <a:spLocks noGrp="1"/>
          </p:cNvSpPr>
          <p:nvPr>
            <p:ph idx="1"/>
          </p:nvPr>
        </p:nvSpPr>
        <p:spPr>
          <a:xfrm>
            <a:off x="321972" y="1094704"/>
            <a:ext cx="9727881" cy="5153695"/>
          </a:xfrm>
        </p:spPr>
        <p:txBody>
          <a:bodyPr>
            <a:normAutofit fontScale="70000" lnSpcReduction="20000"/>
          </a:bodyPr>
          <a:lstStyle/>
          <a:p>
            <a:pPr marL="0" marR="0">
              <a:lnSpc>
                <a:spcPct val="115000"/>
              </a:lnSpc>
              <a:spcBef>
                <a:spcPts val="0"/>
              </a:spcBef>
              <a:spcAft>
                <a:spcPts val="1000"/>
              </a:spcAft>
            </a:pPr>
            <a:r>
              <a:rPr lang="sr-Cyrl-RS" sz="2900" dirty="0" smtClean="0">
                <a:solidFill>
                  <a:schemeClr val="tx2"/>
                </a:solidFill>
                <a:latin typeface="Roboto"/>
                <a:ea typeface="Times New Roman"/>
                <a:cs typeface="Times New Roman"/>
              </a:rPr>
              <a:t>По броју испитаника- ученика  у последњих годину дана, сваки трећи ученик доживео је неку непријатност на интернету и путем дигиталне технологије.</a:t>
            </a:r>
            <a:endParaRPr lang="en-US" sz="2900" dirty="0">
              <a:solidFill>
                <a:schemeClr val="tx2"/>
              </a:solidFill>
              <a:latin typeface="Calibri"/>
              <a:ea typeface="Calibri"/>
              <a:cs typeface="Times New Roman"/>
            </a:endParaRPr>
          </a:p>
          <a:p>
            <a:pPr marL="0" marR="0">
              <a:lnSpc>
                <a:spcPct val="115000"/>
              </a:lnSpc>
              <a:spcBef>
                <a:spcPts val="0"/>
              </a:spcBef>
              <a:spcAft>
                <a:spcPts val="1000"/>
              </a:spcAft>
            </a:pPr>
            <a:r>
              <a:rPr lang="sr-Cyrl-RS" sz="2900" dirty="0">
                <a:solidFill>
                  <a:schemeClr val="tx2"/>
                </a:solidFill>
                <a:latin typeface="Roboto"/>
                <a:ea typeface="Times New Roman"/>
                <a:cs typeface="Times New Roman"/>
              </a:rPr>
              <a:t>Т</a:t>
            </a:r>
            <a:r>
              <a:rPr lang="en-US" sz="2900" dirty="0" err="1" smtClean="0">
                <a:solidFill>
                  <a:schemeClr val="tx2"/>
                </a:solidFill>
                <a:latin typeface="Roboto"/>
                <a:ea typeface="Times New Roman"/>
                <a:cs typeface="Times New Roman"/>
              </a:rPr>
              <a:t>рећина</a:t>
            </a:r>
            <a:r>
              <a:rPr lang="en-US" sz="2900" dirty="0" smtClean="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испитаних</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ученика</a:t>
            </a:r>
            <a:r>
              <a:rPr lang="en-US" sz="2900" dirty="0">
                <a:solidFill>
                  <a:schemeClr val="tx2"/>
                </a:solidFill>
                <a:latin typeface="Roboto"/>
                <a:ea typeface="Times New Roman"/>
                <a:cs typeface="Times New Roman"/>
              </a:rPr>
              <a:t> у </a:t>
            </a:r>
            <a:r>
              <a:rPr lang="en-US" sz="2900" dirty="0" err="1">
                <a:solidFill>
                  <a:schemeClr val="tx2"/>
                </a:solidFill>
                <a:latin typeface="Roboto"/>
                <a:ea typeface="Times New Roman"/>
                <a:cs typeface="Times New Roman"/>
              </a:rPr>
              <a:t>исто</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време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је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трпела</a:t>
            </a:r>
            <a:r>
              <a:rPr lang="en-US" sz="2900" dirty="0">
                <a:solidFill>
                  <a:schemeClr val="tx2"/>
                </a:solidFill>
                <a:latin typeface="Roboto"/>
                <a:ea typeface="Times New Roman"/>
                <a:cs typeface="Times New Roman"/>
              </a:rPr>
              <a:t> и </a:t>
            </a:r>
            <a:r>
              <a:rPr lang="en-US" sz="2900" dirty="0" err="1">
                <a:solidFill>
                  <a:schemeClr val="tx2"/>
                </a:solidFill>
                <a:latin typeface="Roboto"/>
                <a:ea typeface="Times New Roman"/>
                <a:cs typeface="Times New Roman"/>
              </a:rPr>
              <a:t>вршила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дигитално</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насиље</a:t>
            </a:r>
            <a:r>
              <a:rPr lang="en-US" sz="2900" dirty="0" smtClean="0">
                <a:solidFill>
                  <a:schemeClr val="tx2"/>
                </a:solidFill>
                <a:latin typeface="Roboto"/>
                <a:ea typeface="Times New Roman"/>
                <a:cs typeface="Times New Roman"/>
              </a:rPr>
              <a:t>.</a:t>
            </a:r>
            <a:endParaRPr lang="en-US" sz="2900" dirty="0">
              <a:solidFill>
                <a:schemeClr val="tx2"/>
              </a:solidFill>
              <a:latin typeface="Calibri"/>
              <a:ea typeface="Calibri"/>
              <a:cs typeface="Times New Roman"/>
            </a:endParaRPr>
          </a:p>
          <a:p>
            <a:pPr marL="0" marR="0">
              <a:lnSpc>
                <a:spcPct val="115000"/>
              </a:lnSpc>
              <a:spcBef>
                <a:spcPts val="0"/>
              </a:spcBef>
              <a:spcAft>
                <a:spcPts val="1000"/>
              </a:spcAft>
            </a:pPr>
            <a:r>
              <a:rPr lang="sr-Cyrl-RS" sz="2900" dirty="0" smtClean="0">
                <a:solidFill>
                  <a:schemeClr val="tx2"/>
                </a:solidFill>
                <a:latin typeface="Roboto"/>
                <a:ea typeface="Times New Roman"/>
                <a:cs typeface="Times New Roman"/>
              </a:rPr>
              <a:t>Најчешћа </a:t>
            </a:r>
            <a:r>
              <a:rPr lang="en-US" sz="2900" dirty="0" err="1" smtClean="0">
                <a:solidFill>
                  <a:schemeClr val="tx2"/>
                </a:solidFill>
                <a:latin typeface="Roboto"/>
                <a:ea typeface="Times New Roman"/>
                <a:cs typeface="Times New Roman"/>
              </a:rPr>
              <a:t>ризична</a:t>
            </a:r>
            <a:r>
              <a:rPr lang="en-US" sz="2900" dirty="0" smtClean="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понашања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су</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дељење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личних</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података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пријатељства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на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друштвеним</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мрежама</a:t>
            </a:r>
            <a:r>
              <a:rPr lang="en-US" sz="2900" dirty="0">
                <a:solidFill>
                  <a:schemeClr val="tx2"/>
                </a:solidFill>
                <a:latin typeface="Roboto"/>
                <a:ea typeface="Times New Roman"/>
                <a:cs typeface="Times New Roman"/>
              </a:rPr>
              <a:t> и </a:t>
            </a:r>
            <a:r>
              <a:rPr lang="en-US" sz="2900" dirty="0" err="1">
                <a:solidFill>
                  <a:schemeClr val="tx2"/>
                </a:solidFill>
                <a:latin typeface="Roboto"/>
                <a:ea typeface="Times New Roman"/>
                <a:cs typeface="Times New Roman"/>
              </a:rPr>
              <a:t>контакти</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најпре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преко</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интернета</a:t>
            </a:r>
            <a:r>
              <a:rPr lang="en-US" sz="2900" dirty="0">
                <a:solidFill>
                  <a:schemeClr val="tx2"/>
                </a:solidFill>
                <a:latin typeface="Roboto"/>
                <a:ea typeface="Times New Roman"/>
                <a:cs typeface="Times New Roman"/>
              </a:rPr>
              <a:t>, а </a:t>
            </a:r>
            <a:r>
              <a:rPr lang="en-US" sz="2900" dirty="0" err="1">
                <a:solidFill>
                  <a:schemeClr val="tx2"/>
                </a:solidFill>
                <a:latin typeface="Roboto"/>
                <a:ea typeface="Times New Roman"/>
                <a:cs typeface="Times New Roman"/>
              </a:rPr>
              <a:t>касније</a:t>
            </a:r>
            <a:r>
              <a:rPr lang="en-US" sz="2900" dirty="0">
                <a:solidFill>
                  <a:schemeClr val="tx2"/>
                </a:solidFill>
                <a:latin typeface="Roboto"/>
                <a:ea typeface="Times New Roman"/>
                <a:cs typeface="Times New Roman"/>
              </a:rPr>
              <a:t> и </a:t>
            </a:r>
            <a:r>
              <a:rPr lang="en-US" sz="2900" dirty="0" err="1">
                <a:solidFill>
                  <a:schemeClr val="tx2"/>
                </a:solidFill>
                <a:latin typeface="Roboto"/>
                <a:ea typeface="Times New Roman"/>
                <a:cs typeface="Times New Roman"/>
              </a:rPr>
              <a:t>уживо</a:t>
            </a:r>
            <a:r>
              <a:rPr lang="en-US" sz="2900" dirty="0">
                <a:solidFill>
                  <a:schemeClr val="tx2"/>
                </a:solidFill>
                <a:latin typeface="Roboto"/>
                <a:ea typeface="Times New Roman"/>
                <a:cs typeface="Times New Roman"/>
              </a:rPr>
              <a:t>) с </a:t>
            </a:r>
            <a:r>
              <a:rPr lang="en-US" sz="2900" dirty="0" err="1">
                <a:solidFill>
                  <a:schemeClr val="tx2"/>
                </a:solidFill>
                <a:latin typeface="Roboto"/>
                <a:ea typeface="Times New Roman"/>
                <a:cs typeface="Times New Roman"/>
              </a:rPr>
              <a:t>непознатим</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лицима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скривању</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идентитета</a:t>
            </a:r>
            <a:r>
              <a:rPr lang="en-US" sz="2900" dirty="0">
                <a:solidFill>
                  <a:schemeClr val="tx2"/>
                </a:solidFill>
                <a:latin typeface="Roboto"/>
                <a:ea typeface="Times New Roman"/>
                <a:cs typeface="Times New Roman"/>
              </a:rPr>
              <a:t>.</a:t>
            </a:r>
            <a:endParaRPr lang="en-US" sz="2900" dirty="0">
              <a:solidFill>
                <a:schemeClr val="tx2"/>
              </a:solidFill>
              <a:latin typeface="Calibri"/>
              <a:ea typeface="Calibri"/>
              <a:cs typeface="Times New Roman"/>
            </a:endParaRPr>
          </a:p>
          <a:p>
            <a:pPr marL="0" marR="0">
              <a:lnSpc>
                <a:spcPct val="115000"/>
              </a:lnSpc>
              <a:spcBef>
                <a:spcPts val="0"/>
              </a:spcBef>
              <a:spcAft>
                <a:spcPts val="1000"/>
              </a:spcAft>
            </a:pPr>
            <a:r>
              <a:rPr lang="en-US" sz="2900" dirty="0" smtClean="0">
                <a:solidFill>
                  <a:schemeClr val="tx2"/>
                </a:solidFill>
                <a:latin typeface="Roboto"/>
                <a:ea typeface="Times New Roman"/>
                <a:cs typeface="Times New Roman"/>
              </a:rPr>
              <a:t>37</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одговара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на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поруке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непознатих</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особа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које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хоће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да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успоставе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контакт</a:t>
            </a:r>
            <a:r>
              <a:rPr lang="en-US" sz="2900" dirty="0">
                <a:solidFill>
                  <a:schemeClr val="tx2"/>
                </a:solidFill>
                <a:latin typeface="Roboto"/>
                <a:ea typeface="Times New Roman"/>
                <a:cs typeface="Times New Roman"/>
              </a:rPr>
              <a:t> с </a:t>
            </a:r>
            <a:r>
              <a:rPr lang="en-US" sz="2900" dirty="0" err="1">
                <a:solidFill>
                  <a:schemeClr val="tx2"/>
                </a:solidFill>
                <a:latin typeface="Roboto"/>
                <a:ea typeface="Times New Roman"/>
                <a:cs typeface="Times New Roman"/>
              </a:rPr>
              <a:t>њима</a:t>
            </a:r>
            <a:r>
              <a:rPr lang="en-US" sz="2900" dirty="0">
                <a:solidFill>
                  <a:schemeClr val="tx2"/>
                </a:solidFill>
                <a:latin typeface="Roboto"/>
                <a:ea typeface="Times New Roman"/>
                <a:cs typeface="Times New Roman"/>
              </a:rPr>
              <a:t>.</a:t>
            </a:r>
            <a:endParaRPr lang="en-US" sz="2900" dirty="0">
              <a:solidFill>
                <a:schemeClr val="tx2"/>
              </a:solidFill>
              <a:latin typeface="Calibri"/>
              <a:ea typeface="Calibri"/>
              <a:cs typeface="Times New Roman"/>
            </a:endParaRPr>
          </a:p>
          <a:p>
            <a:pPr marL="0" marR="0">
              <a:lnSpc>
                <a:spcPct val="115000"/>
              </a:lnSpc>
              <a:spcBef>
                <a:spcPts val="0"/>
              </a:spcBef>
              <a:spcAft>
                <a:spcPts val="1000"/>
              </a:spcAft>
            </a:pPr>
            <a:r>
              <a:rPr lang="en-US" sz="2900" dirty="0" smtClean="0">
                <a:solidFill>
                  <a:schemeClr val="tx2"/>
                </a:solidFill>
                <a:latin typeface="Roboto"/>
                <a:ea typeface="Times New Roman"/>
                <a:cs typeface="Times New Roman"/>
              </a:rPr>
              <a:t> </a:t>
            </a:r>
            <a:r>
              <a:rPr lang="en-US" sz="2900" dirty="0">
                <a:solidFill>
                  <a:schemeClr val="tx2"/>
                </a:solidFill>
                <a:latin typeface="Roboto"/>
                <a:ea typeface="Times New Roman"/>
                <a:cs typeface="Times New Roman"/>
              </a:rPr>
              <a:t>58% </a:t>
            </a:r>
            <a:r>
              <a:rPr lang="en-US" sz="2900" dirty="0" err="1">
                <a:solidFill>
                  <a:schemeClr val="tx2"/>
                </a:solidFill>
                <a:latin typeface="Roboto"/>
                <a:ea typeface="Times New Roman"/>
                <a:cs typeface="Times New Roman"/>
              </a:rPr>
              <a:t>на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социјалним</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мрежама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прихвата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позив</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за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пријатељства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од</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особа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које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не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познају</a:t>
            </a:r>
            <a:r>
              <a:rPr lang="en-US" sz="2900" dirty="0">
                <a:solidFill>
                  <a:schemeClr val="tx2"/>
                </a:solidFill>
                <a:latin typeface="Roboto"/>
                <a:ea typeface="Times New Roman"/>
                <a:cs typeface="Times New Roman"/>
              </a:rPr>
              <a:t> </a:t>
            </a:r>
            <a:r>
              <a:rPr lang="en-US" sz="2900" dirty="0" err="1" smtClean="0">
                <a:solidFill>
                  <a:schemeClr val="tx2"/>
                </a:solidFill>
                <a:latin typeface="Roboto"/>
                <a:ea typeface="Times New Roman"/>
                <a:cs typeface="Times New Roman"/>
              </a:rPr>
              <a:t>лично</a:t>
            </a:r>
            <a:r>
              <a:rPr lang="sr-Cyrl-RS" sz="2900" dirty="0" smtClean="0">
                <a:solidFill>
                  <a:schemeClr val="tx2"/>
                </a:solidFill>
                <a:latin typeface="Roboto"/>
                <a:ea typeface="Times New Roman"/>
                <a:cs typeface="Times New Roman"/>
              </a:rPr>
              <a:t> </a:t>
            </a:r>
            <a:r>
              <a:rPr lang="en-US" sz="2900" dirty="0" smtClean="0">
                <a:solidFill>
                  <a:schemeClr val="tx2"/>
                </a:solidFill>
                <a:latin typeface="Roboto"/>
                <a:ea typeface="Times New Roman"/>
                <a:cs typeface="Times New Roman"/>
              </a:rPr>
              <a:t>и </a:t>
            </a:r>
            <a:r>
              <a:rPr lang="en-US" sz="2900" dirty="0" err="1">
                <a:solidFill>
                  <a:schemeClr val="tx2"/>
                </a:solidFill>
                <a:latin typeface="Roboto"/>
                <a:ea typeface="Times New Roman"/>
                <a:cs typeface="Times New Roman"/>
              </a:rPr>
              <a:t>које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нису</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уживо</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срели</a:t>
            </a:r>
            <a:r>
              <a:rPr lang="en-US" sz="2900" dirty="0">
                <a:solidFill>
                  <a:schemeClr val="tx2"/>
                </a:solidFill>
                <a:latin typeface="Roboto"/>
                <a:ea typeface="Times New Roman"/>
                <a:cs typeface="Times New Roman"/>
              </a:rPr>
              <a:t>.</a:t>
            </a:r>
            <a:endParaRPr lang="en-US" sz="2900" dirty="0">
              <a:solidFill>
                <a:schemeClr val="tx2"/>
              </a:solidFill>
              <a:latin typeface="Calibri"/>
              <a:ea typeface="Calibri"/>
              <a:cs typeface="Times New Roman"/>
            </a:endParaRPr>
          </a:p>
          <a:p>
            <a:pPr marL="0" marR="0">
              <a:lnSpc>
                <a:spcPct val="115000"/>
              </a:lnSpc>
              <a:spcBef>
                <a:spcPts val="0"/>
              </a:spcBef>
              <a:spcAft>
                <a:spcPts val="1000"/>
              </a:spcAft>
            </a:pPr>
            <a:r>
              <a:rPr lang="en-US" sz="2900" dirty="0" smtClean="0">
                <a:solidFill>
                  <a:schemeClr val="tx2"/>
                </a:solidFill>
                <a:latin typeface="Roboto"/>
                <a:ea typeface="Times New Roman"/>
                <a:cs typeface="Times New Roman"/>
              </a:rPr>
              <a:t>42</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комуницира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путем</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чета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са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особама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које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не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познају</a:t>
            </a:r>
            <a:r>
              <a:rPr lang="en-US" sz="2900" dirty="0">
                <a:solidFill>
                  <a:schemeClr val="tx2"/>
                </a:solidFill>
                <a:latin typeface="Roboto"/>
                <a:ea typeface="Times New Roman"/>
                <a:cs typeface="Times New Roman"/>
              </a:rPr>
              <a:t>.</a:t>
            </a:r>
            <a:endParaRPr lang="en-US" sz="2900" dirty="0">
              <a:solidFill>
                <a:schemeClr val="tx2"/>
              </a:solidFill>
              <a:latin typeface="Calibri"/>
              <a:ea typeface="Calibri"/>
              <a:cs typeface="Times New Roman"/>
            </a:endParaRPr>
          </a:p>
          <a:p>
            <a:pPr marL="0" marR="0">
              <a:lnSpc>
                <a:spcPct val="115000"/>
              </a:lnSpc>
              <a:spcBef>
                <a:spcPts val="0"/>
              </a:spcBef>
              <a:spcAft>
                <a:spcPts val="1000"/>
              </a:spcAft>
            </a:pPr>
            <a:r>
              <a:rPr lang="en-US" sz="2900" dirty="0" smtClean="0">
                <a:solidFill>
                  <a:schemeClr val="tx2"/>
                </a:solidFill>
                <a:latin typeface="Roboto"/>
                <a:ea typeface="Times New Roman"/>
                <a:cs typeface="Times New Roman"/>
              </a:rPr>
              <a:t>11</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прихвата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састанке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са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особама</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које</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су</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упознали</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преко</a:t>
            </a:r>
            <a:r>
              <a:rPr lang="en-US" sz="2900" dirty="0">
                <a:solidFill>
                  <a:schemeClr val="tx2"/>
                </a:solidFill>
                <a:latin typeface="Roboto"/>
                <a:ea typeface="Times New Roman"/>
                <a:cs typeface="Times New Roman"/>
              </a:rPr>
              <a:t> </a:t>
            </a:r>
            <a:r>
              <a:rPr lang="en-US" sz="2900" dirty="0" err="1">
                <a:solidFill>
                  <a:schemeClr val="tx2"/>
                </a:solidFill>
                <a:latin typeface="Roboto"/>
                <a:ea typeface="Times New Roman"/>
                <a:cs typeface="Times New Roman"/>
              </a:rPr>
              <a:t>интернета</a:t>
            </a:r>
            <a:r>
              <a:rPr lang="en-US" sz="2900" dirty="0">
                <a:solidFill>
                  <a:schemeClr val="tx2"/>
                </a:solidFill>
                <a:latin typeface="Roboto"/>
                <a:ea typeface="Times New Roman"/>
                <a:cs typeface="Times New Roman"/>
              </a:rPr>
              <a:t>.</a:t>
            </a:r>
            <a:endParaRPr lang="en-US" sz="2900" dirty="0">
              <a:solidFill>
                <a:schemeClr val="tx2"/>
              </a:solidFill>
              <a:latin typeface="Calibri"/>
              <a:ea typeface="Calibri"/>
              <a:cs typeface="Times New Roman"/>
            </a:endParaRPr>
          </a:p>
          <a:p>
            <a:endParaRPr lang="en-US" dirty="0"/>
          </a:p>
        </p:txBody>
      </p:sp>
    </p:spTree>
    <p:extLst>
      <p:ext uri="{BB962C8B-B14F-4D97-AF65-F5344CB8AC3E}">
        <p14:creationId xmlns:p14="http://schemas.microsoft.com/office/powerpoint/2010/main" val="2417367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5474"/>
          </a:xfrm>
        </p:spPr>
        <p:txBody>
          <a:bodyPr/>
          <a:lstStyle/>
          <a:p>
            <a:r>
              <a:rPr lang="sr-Cyrl-RS" dirty="0" smtClean="0"/>
              <a:t>Угрожавање права детета путем интернета</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063595"/>
              </p:ext>
            </p:extLst>
          </p:nvPr>
        </p:nvGraphicFramePr>
        <p:xfrm>
          <a:off x="3721993" y="1326523"/>
          <a:ext cx="8126570" cy="5278510"/>
        </p:xfrm>
        <a:graphic>
          <a:graphicData uri="http://schemas.openxmlformats.org/drawingml/2006/table">
            <a:tbl>
              <a:tblPr firstRow="1" firstCol="1" bandRow="1"/>
              <a:tblGrid>
                <a:gridCol w="4063285"/>
                <a:gridCol w="4063285"/>
              </a:tblGrid>
              <a:tr h="367200">
                <a:tc>
                  <a:txBody>
                    <a:bodyPr/>
                    <a:lstStyle/>
                    <a:p>
                      <a:pPr marL="0" marR="0" algn="ctr">
                        <a:lnSpc>
                          <a:spcPct val="115000"/>
                        </a:lnSpc>
                        <a:spcBef>
                          <a:spcPts val="0"/>
                        </a:spcBef>
                        <a:spcAft>
                          <a:spcPts val="0"/>
                        </a:spcAft>
                      </a:pPr>
                      <a:r>
                        <a:rPr lang="sr-Cyrl-RS" sz="1800" b="1" noProof="0" dirty="0" smtClean="0">
                          <a:effectLst/>
                          <a:latin typeface="Arial"/>
                          <a:ea typeface="Times New Roman"/>
                          <a:cs typeface="Times New Roman"/>
                        </a:rPr>
                        <a:t>Ризик</a:t>
                      </a:r>
                      <a:endParaRPr lang="sr-Cyrl-RS" sz="1800" noProof="0" dirty="0">
                        <a:effectLst/>
                        <a:latin typeface="Calibri"/>
                        <a:ea typeface="Calibri"/>
                        <a:cs typeface="Times New Roman"/>
                      </a:endParaRPr>
                    </a:p>
                  </a:txBody>
                  <a:tcPr marL="64809" marR="64809" marT="64809" marB="648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gn="ctr">
                        <a:lnSpc>
                          <a:spcPct val="115000"/>
                        </a:lnSpc>
                        <a:spcBef>
                          <a:spcPts val="0"/>
                        </a:spcBef>
                        <a:spcAft>
                          <a:spcPts val="0"/>
                        </a:spcAft>
                      </a:pPr>
                      <a:r>
                        <a:rPr lang="sr-Cyrl-RS" sz="1800" b="1" noProof="0" smtClean="0">
                          <a:effectLst/>
                          <a:latin typeface="Arial"/>
                          <a:ea typeface="Times New Roman"/>
                          <a:cs typeface="Times New Roman"/>
                        </a:rPr>
                        <a:t>Право детета</a:t>
                      </a:r>
                      <a:endParaRPr lang="sr-Cyrl-RS" sz="1800" noProof="0">
                        <a:effectLst/>
                        <a:latin typeface="Calibri"/>
                        <a:ea typeface="Calibri"/>
                        <a:cs typeface="Times New Roman"/>
                      </a:endParaRPr>
                    </a:p>
                  </a:txBody>
                  <a:tcPr marL="64809" marR="64809" marT="64809" marB="648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048751">
                <a:tc>
                  <a:txBody>
                    <a:bodyPr/>
                    <a:lstStyle/>
                    <a:p>
                      <a:pPr marL="0" marR="0" algn="ctr">
                        <a:lnSpc>
                          <a:spcPct val="115000"/>
                        </a:lnSpc>
                        <a:spcBef>
                          <a:spcPts val="0"/>
                        </a:spcBef>
                        <a:spcAft>
                          <a:spcPts val="0"/>
                        </a:spcAft>
                      </a:pPr>
                      <a:r>
                        <a:rPr lang="sr-Cyrl-RS" sz="1800" noProof="0" smtClean="0">
                          <a:effectLst/>
                          <a:latin typeface="Arial"/>
                          <a:ea typeface="Times New Roman"/>
                          <a:cs typeface="Times New Roman"/>
                        </a:rPr>
                        <a:t>Изложеност дигиталном насиљу (увреде, претње, уцене…)</a:t>
                      </a:r>
                      <a:endParaRPr lang="sr-Cyrl-RS" sz="1800" noProof="0">
                        <a:effectLst/>
                        <a:latin typeface="Calibri"/>
                        <a:ea typeface="Calibri"/>
                        <a:cs typeface="Times New Roman"/>
                      </a:endParaRPr>
                    </a:p>
                  </a:txBody>
                  <a:tcPr marL="64809" marR="64809" marT="64809" marB="648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gn="ctr">
                        <a:lnSpc>
                          <a:spcPct val="115000"/>
                        </a:lnSpc>
                        <a:spcBef>
                          <a:spcPts val="0"/>
                        </a:spcBef>
                        <a:spcAft>
                          <a:spcPts val="0"/>
                        </a:spcAft>
                      </a:pPr>
                      <a:r>
                        <a:rPr lang="sr-Cyrl-RS" sz="1800" noProof="0" smtClean="0">
                          <a:effectLst/>
                          <a:latin typeface="Arial"/>
                          <a:ea typeface="Times New Roman"/>
                          <a:cs typeface="Times New Roman"/>
                        </a:rPr>
                        <a:t>Члан 19. Право детета да буде заштићено од свих облика, насиља, злостављања и занемаривања.</a:t>
                      </a:r>
                      <a:endParaRPr lang="sr-Cyrl-RS" sz="1800" noProof="0">
                        <a:effectLst/>
                        <a:latin typeface="Calibri"/>
                        <a:ea typeface="Calibri"/>
                        <a:cs typeface="Times New Roman"/>
                      </a:endParaRPr>
                    </a:p>
                  </a:txBody>
                  <a:tcPr marL="64809" marR="64809" marT="64809" marB="648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503001">
                <a:tc>
                  <a:txBody>
                    <a:bodyPr/>
                    <a:lstStyle/>
                    <a:p>
                      <a:pPr marL="0" marR="0" algn="ctr">
                        <a:lnSpc>
                          <a:spcPct val="115000"/>
                        </a:lnSpc>
                        <a:spcBef>
                          <a:spcPts val="0"/>
                        </a:spcBef>
                        <a:spcAft>
                          <a:spcPts val="0"/>
                        </a:spcAft>
                      </a:pPr>
                      <a:r>
                        <a:rPr lang="sr-Cyrl-RS" sz="1800" noProof="0" smtClean="0">
                          <a:effectLst/>
                          <a:latin typeface="Arial"/>
                          <a:ea typeface="Times New Roman"/>
                          <a:cs typeface="Times New Roman"/>
                        </a:rPr>
                        <a:t>Говор мржње, стереотипи, предрасуде…</a:t>
                      </a:r>
                      <a:endParaRPr lang="sr-Cyrl-RS" sz="1800" noProof="0">
                        <a:effectLst/>
                        <a:latin typeface="Calibri"/>
                        <a:ea typeface="Calibri"/>
                        <a:cs typeface="Times New Roman"/>
                      </a:endParaRPr>
                    </a:p>
                  </a:txBody>
                  <a:tcPr marL="64809" marR="64809" marT="64809" marB="648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gn="ctr">
                        <a:lnSpc>
                          <a:spcPct val="115000"/>
                        </a:lnSpc>
                        <a:spcBef>
                          <a:spcPts val="0"/>
                        </a:spcBef>
                        <a:spcAft>
                          <a:spcPts val="0"/>
                        </a:spcAft>
                      </a:pPr>
                      <a:r>
                        <a:rPr lang="sr-Cyrl-RS" sz="1800" noProof="0" smtClean="0">
                          <a:effectLst/>
                          <a:latin typeface="Arial"/>
                          <a:ea typeface="Times New Roman"/>
                          <a:cs typeface="Times New Roman"/>
                        </a:rPr>
                        <a:t>Члан 2. Право детета да буде заштићено од дискриминације</a:t>
                      </a:r>
                      <a:endParaRPr lang="sr-Cyrl-RS" sz="1800" noProof="0">
                        <a:effectLst/>
                        <a:latin typeface="Calibri"/>
                        <a:ea typeface="Calibri"/>
                        <a:cs typeface="Times New Roman"/>
                      </a:endParaRPr>
                    </a:p>
                  </a:txBody>
                  <a:tcPr marL="64809" marR="64809" marT="64809" marB="648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503119">
                <a:tc>
                  <a:txBody>
                    <a:bodyPr/>
                    <a:lstStyle/>
                    <a:p>
                      <a:pPr marL="0" marR="0" algn="ctr">
                        <a:lnSpc>
                          <a:spcPct val="115000"/>
                        </a:lnSpc>
                        <a:spcBef>
                          <a:spcPts val="0"/>
                        </a:spcBef>
                        <a:spcAft>
                          <a:spcPts val="0"/>
                        </a:spcAft>
                      </a:pPr>
                      <a:r>
                        <a:rPr lang="sr-Cyrl-RS" sz="1800" noProof="0" smtClean="0">
                          <a:effectLst/>
                          <a:latin typeface="Arial"/>
                          <a:ea typeface="Times New Roman"/>
                          <a:cs typeface="Times New Roman"/>
                        </a:rPr>
                        <a:t>Изложеност непримереним садржајима (порнографија, коцкање…) Контакти са злонамерним особама</a:t>
                      </a:r>
                      <a:endParaRPr lang="sr-Cyrl-RS" sz="1800" noProof="0">
                        <a:effectLst/>
                        <a:latin typeface="Calibri"/>
                        <a:ea typeface="Calibri"/>
                        <a:cs typeface="Times New Roman"/>
                      </a:endParaRPr>
                    </a:p>
                  </a:txBody>
                  <a:tcPr marL="64809" marR="64809" marT="64809" marB="648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gn="ctr">
                        <a:lnSpc>
                          <a:spcPct val="115000"/>
                        </a:lnSpc>
                        <a:spcBef>
                          <a:spcPts val="0"/>
                        </a:spcBef>
                        <a:spcAft>
                          <a:spcPts val="0"/>
                        </a:spcAft>
                      </a:pPr>
                      <a:r>
                        <a:rPr lang="sr-Cyrl-RS" sz="1800" noProof="0" dirty="0" smtClean="0">
                          <a:effectLst/>
                          <a:latin typeface="Arial"/>
                          <a:ea typeface="Times New Roman"/>
                          <a:cs typeface="Times New Roman"/>
                        </a:rPr>
                        <a:t>Члан 34. Право детета да буде заштићено од сексуалног искоришћавања, проституције и порнографије. Члан 35. Право детета да буде заштићено од трговине и отмице.</a:t>
                      </a:r>
                      <a:endParaRPr lang="sr-Cyrl-RS" sz="1800" noProof="0" dirty="0">
                        <a:effectLst/>
                        <a:latin typeface="Calibri"/>
                        <a:ea typeface="Calibri"/>
                        <a:cs typeface="Times New Roman"/>
                      </a:endParaRPr>
                    </a:p>
                  </a:txBody>
                  <a:tcPr marL="64809" marR="64809" marT="64809" marB="648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048751">
                <a:tc>
                  <a:txBody>
                    <a:bodyPr/>
                    <a:lstStyle/>
                    <a:p>
                      <a:pPr marL="0" marR="0" algn="ctr">
                        <a:lnSpc>
                          <a:spcPct val="115000"/>
                        </a:lnSpc>
                        <a:spcBef>
                          <a:spcPts val="0"/>
                        </a:spcBef>
                        <a:spcAft>
                          <a:spcPts val="0"/>
                        </a:spcAft>
                      </a:pPr>
                      <a:r>
                        <a:rPr lang="sr-Cyrl-RS" sz="1800" noProof="0" dirty="0" smtClean="0">
                          <a:effectLst/>
                          <a:latin typeface="Arial"/>
                          <a:ea typeface="Times New Roman"/>
                          <a:cs typeface="Times New Roman"/>
                        </a:rPr>
                        <a:t>Злоупотреба личних података и идентитета</a:t>
                      </a:r>
                      <a:endParaRPr lang="sr-Cyrl-RS" sz="1800" noProof="0" dirty="0">
                        <a:effectLst/>
                        <a:latin typeface="Calibri"/>
                        <a:ea typeface="Calibri"/>
                        <a:cs typeface="Times New Roman"/>
                      </a:endParaRPr>
                    </a:p>
                  </a:txBody>
                  <a:tcPr marL="64809" marR="64809" marT="64809" marB="648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schemeClr>
                    </a:solidFill>
                  </a:tcPr>
                </a:tc>
                <a:tc>
                  <a:txBody>
                    <a:bodyPr/>
                    <a:lstStyle/>
                    <a:p>
                      <a:pPr marL="0" marR="0" algn="ctr">
                        <a:lnSpc>
                          <a:spcPct val="115000"/>
                        </a:lnSpc>
                        <a:spcBef>
                          <a:spcPts val="0"/>
                        </a:spcBef>
                        <a:spcAft>
                          <a:spcPts val="0"/>
                        </a:spcAft>
                      </a:pPr>
                      <a:r>
                        <a:rPr lang="sr-Cyrl-RS" sz="1800" noProof="0" dirty="0" smtClean="0">
                          <a:effectLst/>
                          <a:latin typeface="Arial"/>
                          <a:ea typeface="Times New Roman"/>
                          <a:cs typeface="Times New Roman"/>
                        </a:rPr>
                        <a:t>Члан 16. Право детета на заштиту приватности, достојанства, части, угледа и личног интегритета</a:t>
                      </a:r>
                      <a:endParaRPr lang="sr-Cyrl-RS" sz="1800" noProof="0" dirty="0">
                        <a:effectLst/>
                        <a:latin typeface="Calibri"/>
                        <a:ea typeface="Calibri"/>
                        <a:cs typeface="Times New Roman"/>
                      </a:endParaRPr>
                    </a:p>
                  </a:txBody>
                  <a:tcPr marL="64809" marR="64809" marT="64809" marB="648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extLst>
      <p:ext uri="{BB962C8B-B14F-4D97-AF65-F5344CB8AC3E}">
        <p14:creationId xmlns:p14="http://schemas.microsoft.com/office/powerpoint/2010/main" val="1680211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Одговорност одраслих у дигиталном добу</a:t>
            </a:r>
            <a:endParaRPr lang="en-US" dirty="0"/>
          </a:p>
        </p:txBody>
      </p:sp>
      <p:sp>
        <p:nvSpPr>
          <p:cNvPr id="3" name="Content Placeholder 2"/>
          <p:cNvSpPr>
            <a:spLocks noGrp="1"/>
          </p:cNvSpPr>
          <p:nvPr>
            <p:ph idx="1"/>
          </p:nvPr>
        </p:nvSpPr>
        <p:spPr>
          <a:xfrm>
            <a:off x="321972" y="2052918"/>
            <a:ext cx="11307651" cy="4195481"/>
          </a:xfrm>
        </p:spPr>
        <p:txBody>
          <a:bodyPr>
            <a:normAutofit lnSpcReduction="10000"/>
          </a:bodyPr>
          <a:lstStyle/>
          <a:p>
            <a:pPr marL="0" marR="0">
              <a:lnSpc>
                <a:spcPct val="115000"/>
              </a:lnSpc>
              <a:spcBef>
                <a:spcPts val="0"/>
              </a:spcBef>
              <a:spcAft>
                <a:spcPts val="1000"/>
              </a:spcAft>
            </a:pPr>
            <a:r>
              <a:rPr lang="en-US" sz="2400" b="1" dirty="0" err="1">
                <a:latin typeface="Roboto"/>
                <a:ea typeface="Calibri"/>
                <a:cs typeface="Times New Roman"/>
              </a:rPr>
              <a:t>Члан</a:t>
            </a:r>
            <a:r>
              <a:rPr lang="en-US" sz="2400" b="1" dirty="0">
                <a:latin typeface="Roboto"/>
                <a:ea typeface="Calibri"/>
                <a:cs typeface="Times New Roman"/>
              </a:rPr>
              <a:t> 29. </a:t>
            </a:r>
            <a:r>
              <a:rPr lang="en-US" sz="2400" b="1" dirty="0" err="1">
                <a:latin typeface="Roboto"/>
                <a:ea typeface="Calibri"/>
                <a:cs typeface="Times New Roman"/>
              </a:rPr>
              <a:t>Конвенције</a:t>
            </a:r>
            <a:r>
              <a:rPr lang="en-US" sz="2400" dirty="0">
                <a:latin typeface="Roboto"/>
                <a:ea typeface="Calibri"/>
                <a:cs typeface="Times New Roman"/>
              </a:rPr>
              <a:t> </a:t>
            </a:r>
            <a:r>
              <a:rPr lang="en-US" sz="2400" b="1" dirty="0">
                <a:latin typeface="Roboto"/>
                <a:ea typeface="Calibri"/>
                <a:cs typeface="Times New Roman"/>
              </a:rPr>
              <a:t>– </a:t>
            </a:r>
            <a:r>
              <a:rPr lang="en-US" sz="2400" b="1" dirty="0" err="1">
                <a:latin typeface="Roboto"/>
                <a:ea typeface="Calibri"/>
                <a:cs typeface="Times New Roman"/>
              </a:rPr>
              <a:t>право</a:t>
            </a:r>
            <a:r>
              <a:rPr lang="en-US" sz="2400" b="1" dirty="0">
                <a:latin typeface="Roboto"/>
                <a:ea typeface="Calibri"/>
                <a:cs typeface="Times New Roman"/>
              </a:rPr>
              <a:t> </a:t>
            </a:r>
            <a:r>
              <a:rPr lang="en-US" sz="2400" b="1" dirty="0" err="1">
                <a:latin typeface="Roboto"/>
                <a:ea typeface="Calibri"/>
                <a:cs typeface="Times New Roman"/>
              </a:rPr>
              <a:t>детета</a:t>
            </a:r>
            <a:r>
              <a:rPr lang="en-US" sz="2400" b="1" dirty="0">
                <a:latin typeface="Roboto"/>
                <a:ea typeface="Calibri"/>
                <a:cs typeface="Times New Roman"/>
              </a:rPr>
              <a:t> </a:t>
            </a:r>
            <a:r>
              <a:rPr lang="en-US" sz="2400" b="1" dirty="0" err="1">
                <a:latin typeface="Roboto"/>
                <a:ea typeface="Calibri"/>
                <a:cs typeface="Times New Roman"/>
              </a:rPr>
              <a:t>на</a:t>
            </a:r>
            <a:r>
              <a:rPr lang="en-US" sz="2400" b="1" dirty="0">
                <a:latin typeface="Roboto"/>
                <a:ea typeface="Calibri"/>
                <a:cs typeface="Times New Roman"/>
              </a:rPr>
              <a:t> </a:t>
            </a:r>
            <a:r>
              <a:rPr lang="en-US" sz="2400" b="1" dirty="0" err="1">
                <a:latin typeface="Roboto"/>
                <a:ea typeface="Calibri"/>
                <a:cs typeface="Times New Roman"/>
              </a:rPr>
              <a:t>квалитетно</a:t>
            </a:r>
            <a:r>
              <a:rPr lang="en-US" sz="2400" b="1" dirty="0">
                <a:latin typeface="Roboto"/>
                <a:ea typeface="Calibri"/>
                <a:cs typeface="Times New Roman"/>
              </a:rPr>
              <a:t> </a:t>
            </a:r>
            <a:r>
              <a:rPr lang="en-US" sz="2400" b="1" dirty="0" err="1">
                <a:latin typeface="Roboto"/>
                <a:ea typeface="Calibri"/>
                <a:cs typeface="Times New Roman"/>
              </a:rPr>
              <a:t>образовање</a:t>
            </a:r>
            <a:r>
              <a:rPr lang="en-US" sz="2400" dirty="0">
                <a:latin typeface="Roboto"/>
                <a:ea typeface="Calibri"/>
                <a:cs typeface="Times New Roman"/>
              </a:rPr>
              <a:t>, </a:t>
            </a:r>
            <a:r>
              <a:rPr lang="en-US" sz="2400" dirty="0" err="1">
                <a:latin typeface="Roboto"/>
                <a:ea typeface="Calibri"/>
                <a:cs typeface="Times New Roman"/>
              </a:rPr>
              <a:t>које</a:t>
            </a:r>
            <a:r>
              <a:rPr lang="en-US" sz="2400" dirty="0">
                <a:latin typeface="Roboto"/>
                <a:ea typeface="Calibri"/>
                <a:cs typeface="Times New Roman"/>
              </a:rPr>
              <a:t> </a:t>
            </a:r>
            <a:r>
              <a:rPr lang="en-US" sz="2400" dirty="0" err="1">
                <a:latin typeface="Roboto"/>
                <a:ea typeface="Calibri"/>
                <a:cs typeface="Times New Roman"/>
              </a:rPr>
              <a:t>подразумева</a:t>
            </a:r>
            <a:r>
              <a:rPr lang="en-US" sz="2400" dirty="0">
                <a:latin typeface="Roboto"/>
                <a:ea typeface="Calibri"/>
                <a:cs typeface="Times New Roman"/>
              </a:rPr>
              <a:t> и  </a:t>
            </a:r>
            <a:r>
              <a:rPr lang="en-US" sz="2400" dirty="0" err="1">
                <a:latin typeface="Roboto"/>
                <a:ea typeface="Calibri"/>
                <a:cs typeface="Times New Roman"/>
              </a:rPr>
              <a:t>стицање</a:t>
            </a:r>
            <a:r>
              <a:rPr lang="en-US" sz="2400" dirty="0">
                <a:latin typeface="Roboto"/>
                <a:ea typeface="Calibri"/>
                <a:cs typeface="Times New Roman"/>
              </a:rPr>
              <a:t> </a:t>
            </a:r>
            <a:r>
              <a:rPr lang="en-US" sz="2400" dirty="0" err="1">
                <a:latin typeface="Roboto"/>
                <a:ea typeface="Calibri"/>
                <a:cs typeface="Times New Roman"/>
              </a:rPr>
              <a:t>вештина</a:t>
            </a:r>
            <a:r>
              <a:rPr lang="en-US" sz="2400" dirty="0">
                <a:latin typeface="Roboto"/>
                <a:ea typeface="Calibri"/>
                <a:cs typeface="Times New Roman"/>
              </a:rPr>
              <a:t> </a:t>
            </a:r>
            <a:r>
              <a:rPr lang="en-US" sz="2400" dirty="0" err="1">
                <a:latin typeface="Roboto"/>
                <a:ea typeface="Calibri"/>
                <a:cs typeface="Times New Roman"/>
              </a:rPr>
              <a:t>дигиталне</a:t>
            </a:r>
            <a:r>
              <a:rPr lang="en-US" sz="2400" dirty="0">
                <a:latin typeface="Roboto"/>
                <a:ea typeface="Calibri"/>
                <a:cs typeface="Times New Roman"/>
              </a:rPr>
              <a:t> </a:t>
            </a:r>
            <a:r>
              <a:rPr lang="en-US" sz="2400" dirty="0" err="1">
                <a:latin typeface="Roboto"/>
                <a:ea typeface="Calibri"/>
                <a:cs typeface="Times New Roman"/>
              </a:rPr>
              <a:t>писмености</a:t>
            </a:r>
            <a:r>
              <a:rPr lang="en-US" sz="2400" dirty="0">
                <a:latin typeface="Roboto"/>
                <a:ea typeface="Calibri"/>
                <a:cs typeface="Times New Roman"/>
              </a:rPr>
              <a:t>, </a:t>
            </a:r>
            <a:r>
              <a:rPr lang="en-US" sz="2400" dirty="0" err="1">
                <a:latin typeface="Roboto"/>
                <a:ea typeface="Calibri"/>
                <a:cs typeface="Times New Roman"/>
              </a:rPr>
              <a:t>једне</a:t>
            </a:r>
            <a:r>
              <a:rPr lang="en-US" sz="2400" dirty="0">
                <a:latin typeface="Roboto"/>
                <a:ea typeface="Calibri"/>
                <a:cs typeface="Times New Roman"/>
              </a:rPr>
              <a:t> </a:t>
            </a:r>
            <a:r>
              <a:rPr lang="en-US" sz="2400" dirty="0" err="1">
                <a:latin typeface="Roboto"/>
                <a:ea typeface="Calibri"/>
                <a:cs typeface="Times New Roman"/>
              </a:rPr>
              <a:t>од</a:t>
            </a:r>
            <a:r>
              <a:rPr lang="en-US" sz="2400" dirty="0">
                <a:latin typeface="Roboto"/>
                <a:ea typeface="Calibri"/>
                <a:cs typeface="Times New Roman"/>
              </a:rPr>
              <a:t> </a:t>
            </a:r>
            <a:r>
              <a:rPr lang="en-US" sz="2400" dirty="0" err="1">
                <a:latin typeface="Roboto"/>
                <a:ea typeface="Calibri"/>
                <a:cs typeface="Times New Roman"/>
              </a:rPr>
              <a:t>кључних</a:t>
            </a:r>
            <a:r>
              <a:rPr lang="en-US" sz="2400" dirty="0">
                <a:latin typeface="Roboto"/>
                <a:ea typeface="Calibri"/>
                <a:cs typeface="Times New Roman"/>
              </a:rPr>
              <a:t> </a:t>
            </a:r>
            <a:r>
              <a:rPr lang="en-US" sz="2400" dirty="0" err="1">
                <a:latin typeface="Roboto"/>
                <a:ea typeface="Calibri"/>
                <a:cs typeface="Times New Roman"/>
              </a:rPr>
              <a:t>компетенција</a:t>
            </a:r>
            <a:r>
              <a:rPr lang="en-US" sz="2400" dirty="0">
                <a:latin typeface="Roboto"/>
                <a:ea typeface="Calibri"/>
                <a:cs typeface="Times New Roman"/>
              </a:rPr>
              <a:t> у </a:t>
            </a:r>
            <a:r>
              <a:rPr lang="en-US" sz="2400" dirty="0" err="1">
                <a:latin typeface="Roboto"/>
                <a:ea typeface="Calibri"/>
                <a:cs typeface="Times New Roman"/>
              </a:rPr>
              <a:t>дигиталном</a:t>
            </a:r>
            <a:r>
              <a:rPr lang="en-US" sz="2400" dirty="0">
                <a:latin typeface="Roboto"/>
                <a:ea typeface="Calibri"/>
                <a:cs typeface="Times New Roman"/>
              </a:rPr>
              <a:t> </a:t>
            </a:r>
            <a:r>
              <a:rPr lang="en-US" sz="2400" dirty="0" err="1" smtClean="0">
                <a:latin typeface="Roboto"/>
                <a:ea typeface="Calibri"/>
                <a:cs typeface="Times New Roman"/>
              </a:rPr>
              <a:t>добу</a:t>
            </a:r>
            <a:r>
              <a:rPr lang="en-US" sz="2400" dirty="0" smtClean="0">
                <a:latin typeface="Roboto"/>
                <a:ea typeface="Calibri"/>
                <a:cs typeface="Times New Roman"/>
              </a:rPr>
              <a:t>.</a:t>
            </a:r>
            <a:endParaRPr lang="sr-Cyrl-RS" sz="2400" dirty="0" smtClean="0">
              <a:latin typeface="Calibri"/>
              <a:ea typeface="Calibri"/>
              <a:cs typeface="Times New Roman"/>
            </a:endParaRPr>
          </a:p>
          <a:p>
            <a:pPr marL="0" marR="0">
              <a:lnSpc>
                <a:spcPct val="115000"/>
              </a:lnSpc>
              <a:spcBef>
                <a:spcPts val="0"/>
              </a:spcBef>
              <a:spcAft>
                <a:spcPts val="1000"/>
              </a:spcAft>
            </a:pPr>
            <a:r>
              <a:rPr lang="sr-Cyrl-RS" sz="2400" b="1" dirty="0" smtClean="0">
                <a:latin typeface="Roboto"/>
                <a:ea typeface="Times New Roman"/>
                <a:cs typeface="Times New Roman"/>
              </a:rPr>
              <a:t>Држава</a:t>
            </a:r>
            <a:r>
              <a:rPr lang="sr-Cyrl-RS" sz="2400" dirty="0" smtClean="0">
                <a:latin typeface="Roboto"/>
                <a:ea typeface="Times New Roman"/>
                <a:cs typeface="Times New Roman"/>
              </a:rPr>
              <a:t> треба д</a:t>
            </a:r>
            <a:r>
              <a:rPr lang="en-US" sz="2400" dirty="0" smtClean="0">
                <a:latin typeface="Roboto"/>
                <a:ea typeface="Times New Roman"/>
                <a:cs typeface="Times New Roman"/>
              </a:rPr>
              <a:t>а </a:t>
            </a:r>
            <a:r>
              <a:rPr lang="en-US" sz="2400" dirty="0" err="1" smtClean="0">
                <a:latin typeface="Roboto"/>
                <a:ea typeface="Times New Roman"/>
                <a:cs typeface="Times New Roman"/>
              </a:rPr>
              <a:t>осигур</a:t>
            </a:r>
            <a:r>
              <a:rPr lang="sr-Cyrl-RS" sz="2400" dirty="0" smtClean="0">
                <a:latin typeface="Roboto"/>
                <a:ea typeface="Times New Roman"/>
                <a:cs typeface="Times New Roman"/>
              </a:rPr>
              <a:t>а </a:t>
            </a:r>
            <a:r>
              <a:rPr lang="en-US" sz="2400" dirty="0" smtClean="0">
                <a:latin typeface="Roboto"/>
                <a:ea typeface="Times New Roman"/>
                <a:cs typeface="Times New Roman"/>
              </a:rPr>
              <a:t> </a:t>
            </a:r>
            <a:r>
              <a:rPr lang="en-US" sz="2400" dirty="0" err="1">
                <a:latin typeface="Roboto"/>
                <a:ea typeface="Times New Roman"/>
                <a:cs typeface="Times New Roman"/>
              </a:rPr>
              <a:t>адекватну</a:t>
            </a:r>
            <a:r>
              <a:rPr lang="en-US" sz="2400" dirty="0">
                <a:latin typeface="Roboto"/>
                <a:ea typeface="Times New Roman"/>
                <a:cs typeface="Times New Roman"/>
              </a:rPr>
              <a:t> </a:t>
            </a:r>
            <a:r>
              <a:rPr lang="en-US" sz="2400" dirty="0" err="1">
                <a:latin typeface="Roboto"/>
                <a:ea typeface="Times New Roman"/>
                <a:cs typeface="Times New Roman"/>
              </a:rPr>
              <a:t>заштиту</a:t>
            </a:r>
            <a:r>
              <a:rPr lang="en-US" sz="2400" dirty="0">
                <a:latin typeface="Roboto"/>
                <a:ea typeface="Times New Roman"/>
                <a:cs typeface="Times New Roman"/>
              </a:rPr>
              <a:t> и </a:t>
            </a:r>
            <a:r>
              <a:rPr lang="en-US" sz="2400" dirty="0" err="1">
                <a:latin typeface="Roboto"/>
                <a:ea typeface="Times New Roman"/>
                <a:cs typeface="Times New Roman"/>
              </a:rPr>
              <a:t>подршку</a:t>
            </a:r>
            <a:r>
              <a:rPr lang="en-US" sz="2400" dirty="0">
                <a:latin typeface="Roboto"/>
                <a:ea typeface="Times New Roman"/>
                <a:cs typeface="Times New Roman"/>
              </a:rPr>
              <a:t> </a:t>
            </a:r>
            <a:r>
              <a:rPr lang="en-US" sz="2400" dirty="0" err="1">
                <a:latin typeface="Roboto"/>
                <a:ea typeface="Times New Roman"/>
                <a:cs typeface="Times New Roman"/>
              </a:rPr>
              <a:t>деци</a:t>
            </a:r>
            <a:r>
              <a:rPr lang="en-US" sz="2400" dirty="0">
                <a:latin typeface="Roboto"/>
                <a:ea typeface="Times New Roman"/>
                <a:cs typeface="Times New Roman"/>
              </a:rPr>
              <a:t> </a:t>
            </a:r>
            <a:r>
              <a:rPr lang="en-US" sz="2400" dirty="0" err="1">
                <a:latin typeface="Roboto"/>
                <a:ea typeface="Times New Roman"/>
                <a:cs typeface="Times New Roman"/>
              </a:rPr>
              <a:t>да</a:t>
            </a:r>
            <a:r>
              <a:rPr lang="en-US" sz="2400" dirty="0">
                <a:latin typeface="Roboto"/>
                <a:ea typeface="Times New Roman"/>
                <a:cs typeface="Times New Roman"/>
              </a:rPr>
              <a:t> </a:t>
            </a:r>
            <a:r>
              <a:rPr lang="en-US" sz="2400" dirty="0" err="1">
                <a:latin typeface="Roboto"/>
                <a:ea typeface="Times New Roman"/>
                <a:cs typeface="Times New Roman"/>
              </a:rPr>
              <a:t>несметано</a:t>
            </a:r>
            <a:r>
              <a:rPr lang="en-US" sz="2400" dirty="0">
                <a:latin typeface="Roboto"/>
                <a:ea typeface="Times New Roman"/>
                <a:cs typeface="Times New Roman"/>
              </a:rPr>
              <a:t> </a:t>
            </a:r>
            <a:r>
              <a:rPr lang="en-US" sz="2400" dirty="0" err="1">
                <a:latin typeface="Roboto"/>
                <a:ea typeface="Times New Roman"/>
                <a:cs typeface="Times New Roman"/>
              </a:rPr>
              <a:t>уживају</a:t>
            </a:r>
            <a:r>
              <a:rPr lang="en-US" sz="2400" dirty="0">
                <a:latin typeface="Roboto"/>
                <a:ea typeface="Times New Roman"/>
                <a:cs typeface="Times New Roman"/>
              </a:rPr>
              <a:t> </a:t>
            </a:r>
            <a:r>
              <a:rPr lang="en-US" sz="2400" dirty="0" err="1">
                <a:latin typeface="Roboto"/>
                <a:ea typeface="Times New Roman"/>
                <a:cs typeface="Times New Roman"/>
              </a:rPr>
              <a:t>своја</a:t>
            </a:r>
            <a:r>
              <a:rPr lang="en-US" sz="2400" dirty="0">
                <a:latin typeface="Roboto"/>
                <a:ea typeface="Times New Roman"/>
                <a:cs typeface="Times New Roman"/>
              </a:rPr>
              <a:t> </a:t>
            </a:r>
            <a:r>
              <a:rPr lang="en-US" sz="2400" dirty="0" err="1">
                <a:latin typeface="Roboto"/>
                <a:ea typeface="Times New Roman"/>
                <a:cs typeface="Times New Roman"/>
              </a:rPr>
              <a:t>права</a:t>
            </a:r>
            <a:r>
              <a:rPr lang="en-US" sz="2400" dirty="0">
                <a:latin typeface="Roboto"/>
                <a:ea typeface="Times New Roman"/>
                <a:cs typeface="Times New Roman"/>
              </a:rPr>
              <a:t> и у </a:t>
            </a:r>
            <a:r>
              <a:rPr lang="en-US" sz="2400" dirty="0" err="1">
                <a:latin typeface="Roboto"/>
                <a:ea typeface="Times New Roman"/>
                <a:cs typeface="Times New Roman"/>
              </a:rPr>
              <a:t>дигиталном</a:t>
            </a:r>
            <a:r>
              <a:rPr lang="en-US" sz="2400" dirty="0">
                <a:latin typeface="Roboto"/>
                <a:ea typeface="Times New Roman"/>
                <a:cs typeface="Times New Roman"/>
              </a:rPr>
              <a:t> </a:t>
            </a:r>
            <a:r>
              <a:rPr lang="en-US" sz="2400" dirty="0" err="1">
                <a:latin typeface="Roboto"/>
                <a:ea typeface="Times New Roman"/>
                <a:cs typeface="Times New Roman"/>
              </a:rPr>
              <a:t>свету</a:t>
            </a:r>
            <a:r>
              <a:rPr lang="en-US" sz="2400" dirty="0">
                <a:latin typeface="Roboto"/>
                <a:ea typeface="Times New Roman"/>
                <a:cs typeface="Times New Roman"/>
              </a:rPr>
              <a:t>.</a:t>
            </a:r>
            <a:endParaRPr lang="en-US" sz="2400" dirty="0">
              <a:latin typeface="Calibri"/>
              <a:ea typeface="Calibri"/>
              <a:cs typeface="Times New Roman"/>
            </a:endParaRPr>
          </a:p>
          <a:p>
            <a:pPr lvl="0" fontAlgn="base">
              <a:lnSpc>
                <a:spcPct val="115000"/>
              </a:lnSpc>
              <a:spcBef>
                <a:spcPts val="0"/>
              </a:spcBef>
              <a:spcAft>
                <a:spcPts val="480"/>
              </a:spcAft>
              <a:buSzPts val="1000"/>
              <a:buFont typeface="Wingdings" pitchFamily="2" charset="2"/>
              <a:buChar char="Ø"/>
              <a:tabLst>
                <a:tab pos="457200" algn="l"/>
              </a:tabLst>
            </a:pPr>
            <a:r>
              <a:rPr lang="sr-Cyrl-RS" sz="2400" b="1" dirty="0" smtClean="0">
                <a:latin typeface="Roboto"/>
                <a:ea typeface="Times New Roman"/>
                <a:cs typeface="Times New Roman"/>
              </a:rPr>
              <a:t>Школа</a:t>
            </a:r>
            <a:r>
              <a:rPr lang="sr-Cyrl-RS" sz="2400" dirty="0" smtClean="0">
                <a:latin typeface="Roboto"/>
                <a:ea typeface="Times New Roman"/>
                <a:cs typeface="Times New Roman"/>
              </a:rPr>
              <a:t> треба </a:t>
            </a:r>
            <a:r>
              <a:rPr lang="en-US" sz="2400" dirty="0" err="1" smtClean="0">
                <a:latin typeface="Roboto"/>
                <a:ea typeface="Times New Roman"/>
                <a:cs typeface="Times New Roman"/>
              </a:rPr>
              <a:t>да</a:t>
            </a:r>
            <a:r>
              <a:rPr lang="en-US" sz="2400" dirty="0" smtClean="0">
                <a:latin typeface="Roboto"/>
                <a:ea typeface="Times New Roman"/>
                <a:cs typeface="Times New Roman"/>
              </a:rPr>
              <a:t> </a:t>
            </a:r>
            <a:r>
              <a:rPr lang="en-US" sz="2400" dirty="0" err="1">
                <a:latin typeface="Roboto"/>
                <a:ea typeface="Times New Roman"/>
                <a:cs typeface="Times New Roman"/>
              </a:rPr>
              <a:t>пружи</a:t>
            </a:r>
            <a:r>
              <a:rPr lang="en-US" sz="2400" dirty="0">
                <a:latin typeface="Roboto"/>
                <a:ea typeface="Times New Roman"/>
                <a:cs typeface="Times New Roman"/>
              </a:rPr>
              <a:t> </a:t>
            </a:r>
            <a:r>
              <a:rPr lang="en-US" sz="2400" dirty="0" err="1">
                <a:latin typeface="Roboto"/>
                <a:ea typeface="Times New Roman"/>
                <a:cs typeface="Times New Roman"/>
              </a:rPr>
              <a:t>деци</a:t>
            </a:r>
            <a:r>
              <a:rPr lang="en-US" sz="2400" dirty="0">
                <a:latin typeface="Roboto"/>
                <a:ea typeface="Times New Roman"/>
                <a:cs typeface="Times New Roman"/>
              </a:rPr>
              <a:t> </a:t>
            </a:r>
            <a:r>
              <a:rPr lang="en-US" sz="2400" dirty="0" err="1">
                <a:latin typeface="Roboto"/>
                <a:ea typeface="Times New Roman"/>
                <a:cs typeface="Times New Roman"/>
              </a:rPr>
              <a:t>могућност</a:t>
            </a:r>
            <a:r>
              <a:rPr lang="en-US" sz="2400" dirty="0">
                <a:latin typeface="Roboto"/>
                <a:ea typeface="Times New Roman"/>
                <a:cs typeface="Times New Roman"/>
              </a:rPr>
              <a:t> </a:t>
            </a:r>
            <a:r>
              <a:rPr lang="en-US" sz="2400" dirty="0" err="1">
                <a:latin typeface="Roboto"/>
                <a:ea typeface="Times New Roman"/>
                <a:cs typeface="Times New Roman"/>
              </a:rPr>
              <a:t>да</a:t>
            </a:r>
            <a:r>
              <a:rPr lang="en-US" sz="2400" dirty="0">
                <a:latin typeface="Roboto"/>
                <a:ea typeface="Times New Roman"/>
                <a:cs typeface="Times New Roman"/>
              </a:rPr>
              <a:t> </a:t>
            </a:r>
            <a:r>
              <a:rPr lang="en-US" sz="2400" dirty="0" smtClean="0">
                <a:latin typeface="Roboto"/>
                <a:ea typeface="Times New Roman"/>
                <a:cs typeface="Times New Roman"/>
              </a:rPr>
              <a:t>у</a:t>
            </a:r>
            <a:r>
              <a:rPr lang="sr-Cyrl-RS" sz="2400" dirty="0" smtClean="0">
                <a:latin typeface="Roboto"/>
                <a:ea typeface="Times New Roman"/>
                <a:cs typeface="Times New Roman"/>
              </a:rPr>
              <a:t> процесу образовања </a:t>
            </a:r>
            <a:r>
              <a:rPr lang="en-US" sz="2400" dirty="0" err="1" smtClean="0">
                <a:latin typeface="Roboto"/>
                <a:ea typeface="Times New Roman"/>
                <a:cs typeface="Times New Roman"/>
              </a:rPr>
              <a:t>стекну</a:t>
            </a:r>
            <a:r>
              <a:rPr lang="en-US" sz="2400" dirty="0" smtClean="0">
                <a:latin typeface="Roboto"/>
                <a:ea typeface="Times New Roman"/>
                <a:cs typeface="Times New Roman"/>
              </a:rPr>
              <a:t> </a:t>
            </a:r>
            <a:r>
              <a:rPr lang="en-US" sz="2400" dirty="0" err="1">
                <a:latin typeface="Roboto"/>
                <a:ea typeface="Times New Roman"/>
                <a:cs typeface="Times New Roman"/>
              </a:rPr>
              <a:t>вештине</a:t>
            </a:r>
            <a:r>
              <a:rPr lang="en-US" sz="2400" dirty="0">
                <a:latin typeface="Roboto"/>
                <a:ea typeface="Times New Roman"/>
                <a:cs typeface="Times New Roman"/>
              </a:rPr>
              <a:t> и </a:t>
            </a:r>
            <a:r>
              <a:rPr lang="en-US" sz="2400" dirty="0" err="1">
                <a:latin typeface="Roboto"/>
                <a:ea typeface="Times New Roman"/>
                <a:cs typeface="Times New Roman"/>
              </a:rPr>
              <a:t>знања</a:t>
            </a:r>
            <a:r>
              <a:rPr lang="en-US" sz="2400" dirty="0">
                <a:latin typeface="Roboto"/>
                <a:ea typeface="Times New Roman"/>
                <a:cs typeface="Times New Roman"/>
              </a:rPr>
              <a:t> </a:t>
            </a:r>
            <a:r>
              <a:rPr lang="en-US" sz="2400" dirty="0" err="1">
                <a:latin typeface="Roboto"/>
                <a:ea typeface="Times New Roman"/>
                <a:cs typeface="Times New Roman"/>
              </a:rPr>
              <a:t>која</a:t>
            </a:r>
            <a:r>
              <a:rPr lang="en-US" sz="2400" dirty="0">
                <a:latin typeface="Roboto"/>
                <a:ea typeface="Times New Roman"/>
                <a:cs typeface="Times New Roman"/>
              </a:rPr>
              <a:t> </a:t>
            </a:r>
            <a:r>
              <a:rPr lang="en-US" sz="2400" dirty="0" err="1">
                <a:latin typeface="Roboto"/>
                <a:ea typeface="Times New Roman"/>
                <a:cs typeface="Times New Roman"/>
              </a:rPr>
              <a:t>ће</a:t>
            </a:r>
            <a:r>
              <a:rPr lang="en-US" sz="2400" dirty="0">
                <a:latin typeface="Roboto"/>
                <a:ea typeface="Times New Roman"/>
                <a:cs typeface="Times New Roman"/>
              </a:rPr>
              <a:t> </a:t>
            </a:r>
            <a:r>
              <a:rPr lang="en-US" sz="2400" dirty="0" err="1">
                <a:latin typeface="Roboto"/>
                <a:ea typeface="Times New Roman"/>
                <a:cs typeface="Times New Roman"/>
              </a:rPr>
              <a:t>им</a:t>
            </a:r>
            <a:r>
              <a:rPr lang="en-US" sz="2400" dirty="0">
                <a:latin typeface="Roboto"/>
                <a:ea typeface="Times New Roman"/>
                <a:cs typeface="Times New Roman"/>
              </a:rPr>
              <a:t> </a:t>
            </a:r>
            <a:r>
              <a:rPr lang="en-US" sz="2400" dirty="0" err="1">
                <a:latin typeface="Roboto"/>
                <a:ea typeface="Times New Roman"/>
                <a:cs typeface="Times New Roman"/>
              </a:rPr>
              <a:t>помоћи</a:t>
            </a:r>
            <a:r>
              <a:rPr lang="en-US" sz="2400" dirty="0">
                <a:latin typeface="Roboto"/>
                <a:ea typeface="Times New Roman"/>
                <a:cs typeface="Times New Roman"/>
              </a:rPr>
              <a:t> </a:t>
            </a:r>
            <a:r>
              <a:rPr lang="en-US" sz="2400" dirty="0" err="1">
                <a:latin typeface="Roboto"/>
                <a:ea typeface="Times New Roman"/>
                <a:cs typeface="Times New Roman"/>
              </a:rPr>
              <a:t>да</a:t>
            </a:r>
            <a:r>
              <a:rPr lang="en-US" sz="2400" dirty="0">
                <a:latin typeface="Roboto"/>
                <a:ea typeface="Times New Roman"/>
                <a:cs typeface="Times New Roman"/>
              </a:rPr>
              <a:t> </a:t>
            </a:r>
            <a:r>
              <a:rPr lang="en-US" sz="2400" dirty="0" err="1">
                <a:latin typeface="Roboto"/>
                <a:ea typeface="Times New Roman"/>
                <a:cs typeface="Times New Roman"/>
              </a:rPr>
              <a:t>безбедно</a:t>
            </a:r>
            <a:r>
              <a:rPr lang="en-US" sz="2400" dirty="0">
                <a:latin typeface="Roboto"/>
                <a:ea typeface="Times New Roman"/>
                <a:cs typeface="Times New Roman"/>
              </a:rPr>
              <a:t> </a:t>
            </a:r>
            <a:r>
              <a:rPr lang="en-US" sz="2400" dirty="0" err="1">
                <a:latin typeface="Roboto"/>
                <a:ea typeface="Times New Roman"/>
                <a:cs typeface="Times New Roman"/>
              </a:rPr>
              <a:t>користе</a:t>
            </a:r>
            <a:r>
              <a:rPr lang="en-US" sz="2400" dirty="0">
                <a:latin typeface="Roboto"/>
                <a:ea typeface="Times New Roman"/>
                <a:cs typeface="Times New Roman"/>
              </a:rPr>
              <a:t> </a:t>
            </a:r>
            <a:r>
              <a:rPr lang="en-US" sz="2400" dirty="0" err="1">
                <a:latin typeface="Roboto"/>
                <a:ea typeface="Times New Roman"/>
                <a:cs typeface="Times New Roman"/>
              </a:rPr>
              <a:t>Интернет</a:t>
            </a:r>
            <a:r>
              <a:rPr lang="en-US" sz="2400" dirty="0">
                <a:latin typeface="Roboto"/>
                <a:ea typeface="Times New Roman"/>
                <a:cs typeface="Times New Roman"/>
              </a:rPr>
              <a:t> и </a:t>
            </a:r>
            <a:r>
              <a:rPr lang="sr-Cyrl-RS" sz="2400" dirty="0" smtClean="0">
                <a:latin typeface="Roboto"/>
                <a:ea typeface="Times New Roman"/>
                <a:cs typeface="Times New Roman"/>
              </a:rPr>
              <a:t>дигиталне</a:t>
            </a:r>
            <a:r>
              <a:rPr lang="en-US" sz="2400" dirty="0" smtClean="0">
                <a:latin typeface="Roboto"/>
                <a:ea typeface="Times New Roman"/>
                <a:cs typeface="Times New Roman"/>
              </a:rPr>
              <a:t> </a:t>
            </a:r>
            <a:r>
              <a:rPr lang="en-US" sz="2400" dirty="0" err="1">
                <a:latin typeface="Roboto"/>
                <a:ea typeface="Times New Roman"/>
                <a:cs typeface="Times New Roman"/>
              </a:rPr>
              <a:t>уређаје</a:t>
            </a:r>
            <a:r>
              <a:rPr lang="en-US" sz="2400" dirty="0">
                <a:latin typeface="Roboto"/>
                <a:ea typeface="Times New Roman"/>
                <a:cs typeface="Times New Roman"/>
              </a:rPr>
              <a:t> </a:t>
            </a:r>
            <a:r>
              <a:rPr lang="sr-Cyrl-RS" sz="2400" dirty="0" smtClean="0">
                <a:latin typeface="Roboto"/>
                <a:ea typeface="Times New Roman"/>
                <a:cs typeface="Times New Roman"/>
              </a:rPr>
              <a:t>, а </a:t>
            </a:r>
            <a:r>
              <a:rPr lang="en-US" sz="2400" dirty="0" smtClean="0">
                <a:latin typeface="Roboto"/>
                <a:ea typeface="Times New Roman"/>
                <a:cs typeface="Times New Roman"/>
              </a:rPr>
              <a:t> </a:t>
            </a:r>
            <a:r>
              <a:rPr lang="en-US" sz="2400" dirty="0">
                <a:latin typeface="Roboto"/>
                <a:ea typeface="Times New Roman"/>
                <a:cs typeface="Times New Roman"/>
              </a:rPr>
              <a:t>у </a:t>
            </a:r>
            <a:r>
              <a:rPr lang="en-US" sz="2400" dirty="0" err="1" smtClean="0">
                <a:latin typeface="Roboto"/>
                <a:ea typeface="Times New Roman"/>
                <a:cs typeface="Times New Roman"/>
              </a:rPr>
              <a:t>функциј</a:t>
            </a:r>
            <a:r>
              <a:rPr lang="sr-Cyrl-RS" sz="2400" dirty="0" smtClean="0">
                <a:latin typeface="Roboto"/>
                <a:ea typeface="Times New Roman"/>
                <a:cs typeface="Times New Roman"/>
              </a:rPr>
              <a:t>и </a:t>
            </a:r>
            <a:r>
              <a:rPr lang="en-US" sz="2400" dirty="0" smtClean="0">
                <a:latin typeface="Roboto"/>
                <a:ea typeface="Times New Roman"/>
                <a:cs typeface="Times New Roman"/>
              </a:rPr>
              <a:t> </a:t>
            </a:r>
            <a:r>
              <a:rPr lang="en-US" sz="2400" dirty="0" err="1">
                <a:latin typeface="Roboto"/>
                <a:ea typeface="Times New Roman"/>
                <a:cs typeface="Times New Roman"/>
              </a:rPr>
              <a:t>учења</a:t>
            </a:r>
            <a:r>
              <a:rPr lang="en-US" sz="2400" dirty="0">
                <a:latin typeface="Roboto"/>
                <a:ea typeface="Times New Roman"/>
                <a:cs typeface="Times New Roman"/>
              </a:rPr>
              <a:t> и </a:t>
            </a:r>
            <a:r>
              <a:rPr lang="en-US" sz="2400" dirty="0" err="1">
                <a:latin typeface="Roboto"/>
                <a:ea typeface="Times New Roman"/>
                <a:cs typeface="Times New Roman"/>
              </a:rPr>
              <a:t>развоја</a:t>
            </a:r>
            <a:r>
              <a:rPr lang="en-US" sz="2400" dirty="0">
                <a:latin typeface="Roboto"/>
                <a:ea typeface="Times New Roman"/>
                <a:cs typeface="Times New Roman"/>
              </a:rPr>
              <a:t>.</a:t>
            </a:r>
            <a:endParaRPr lang="en-US" sz="2400" dirty="0">
              <a:latin typeface="Calibri"/>
              <a:ea typeface="Calibri"/>
              <a:cs typeface="Times New Roman"/>
            </a:endParaRPr>
          </a:p>
          <a:p>
            <a:pPr lvl="0" fontAlgn="base">
              <a:lnSpc>
                <a:spcPct val="115000"/>
              </a:lnSpc>
              <a:spcBef>
                <a:spcPts val="0"/>
              </a:spcBef>
              <a:spcAft>
                <a:spcPts val="480"/>
              </a:spcAft>
              <a:buSzPts val="1000"/>
              <a:buFont typeface="Wingdings" pitchFamily="2" charset="2"/>
              <a:buChar char="Ø"/>
              <a:tabLst>
                <a:tab pos="457200" algn="l"/>
              </a:tabLst>
            </a:pPr>
            <a:r>
              <a:rPr lang="en-US" sz="2400" dirty="0" err="1">
                <a:latin typeface="Roboto"/>
                <a:ea typeface="Times New Roman"/>
                <a:cs typeface="Times New Roman"/>
              </a:rPr>
              <a:t>Сарадња</a:t>
            </a:r>
            <a:r>
              <a:rPr lang="en-US" sz="2400" dirty="0">
                <a:latin typeface="Roboto"/>
                <a:ea typeface="Times New Roman"/>
                <a:cs typeface="Times New Roman"/>
              </a:rPr>
              <a:t> </a:t>
            </a:r>
            <a:r>
              <a:rPr lang="en-US" sz="2400" dirty="0" err="1">
                <a:latin typeface="Roboto"/>
                <a:ea typeface="Times New Roman"/>
                <a:cs typeface="Times New Roman"/>
              </a:rPr>
              <a:t>са</a:t>
            </a:r>
            <a:r>
              <a:rPr lang="en-US" sz="2400" dirty="0">
                <a:latin typeface="Roboto"/>
                <a:ea typeface="Times New Roman"/>
                <a:cs typeface="Times New Roman"/>
              </a:rPr>
              <a:t> </a:t>
            </a:r>
            <a:r>
              <a:rPr lang="en-US" sz="2400" b="1" dirty="0" err="1" smtClean="0">
                <a:latin typeface="Roboto"/>
                <a:ea typeface="Times New Roman"/>
                <a:cs typeface="Times New Roman"/>
              </a:rPr>
              <a:t>родитељима</a:t>
            </a:r>
            <a:r>
              <a:rPr lang="sr-Cyrl-RS" sz="2400" b="1" dirty="0" smtClean="0">
                <a:latin typeface="Roboto"/>
                <a:ea typeface="Times New Roman"/>
                <a:cs typeface="Times New Roman"/>
              </a:rPr>
              <a:t>.</a:t>
            </a:r>
            <a:endParaRPr lang="en-US" sz="2400" b="1" dirty="0">
              <a:latin typeface="Calibri"/>
              <a:ea typeface="Calibri"/>
              <a:cs typeface="Times New Roman"/>
            </a:endParaRPr>
          </a:p>
          <a:p>
            <a:endParaRPr lang="en-US" dirty="0"/>
          </a:p>
        </p:txBody>
      </p:sp>
    </p:spTree>
    <p:extLst>
      <p:ext uri="{BB962C8B-B14F-4D97-AF65-F5344CB8AC3E}">
        <p14:creationId xmlns:p14="http://schemas.microsoft.com/office/powerpoint/2010/main" val="33360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Повезаност насиља са полом</a:t>
            </a:r>
            <a:endParaRPr lang="en-GB" b="1" i="1" dirty="0">
              <a:latin typeface="Calisto MT" panose="0204060305050503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15846073"/>
              </p:ext>
            </p:extLst>
          </p:nvPr>
        </p:nvGraphicFramePr>
        <p:xfrm>
          <a:off x="347729" y="1352281"/>
          <a:ext cx="11204620" cy="4893972"/>
        </p:xfrm>
        <a:graphic>
          <a:graphicData uri="http://schemas.openxmlformats.org/drawingml/2006/table">
            <a:tbl>
              <a:tblPr firstRow="1" bandRow="1">
                <a:tableStyleId>{073A0DAA-6AF3-43AB-8588-CEC1D06C72B9}</a:tableStyleId>
              </a:tblPr>
              <a:tblGrid>
                <a:gridCol w="5602310"/>
                <a:gridCol w="5602310"/>
              </a:tblGrid>
              <a:tr h="671611">
                <a:tc>
                  <a:txBody>
                    <a:bodyPr/>
                    <a:lstStyle/>
                    <a:p>
                      <a:r>
                        <a:rPr lang="sr-Latn-RS" dirty="0" smtClean="0">
                          <a:solidFill>
                            <a:schemeClr val="tx1"/>
                          </a:solidFill>
                          <a:latin typeface="Calisto MT" panose="02040603050505030304" pitchFamily="18" charset="0"/>
                        </a:rPr>
                        <a:t>K</a:t>
                      </a:r>
                      <a:r>
                        <a:rPr lang="sr-Cyrl-RS" dirty="0" smtClean="0">
                          <a:solidFill>
                            <a:schemeClr val="tx1"/>
                          </a:solidFill>
                          <a:latin typeface="Calisto MT" panose="02040603050505030304" pitchFamily="18" charset="0"/>
                        </a:rPr>
                        <a:t>од</a:t>
                      </a:r>
                      <a:r>
                        <a:rPr lang="sr-Cyrl-RS" baseline="0" dirty="0" smtClean="0">
                          <a:solidFill>
                            <a:schemeClr val="tx1"/>
                          </a:solidFill>
                          <a:latin typeface="Calisto MT" panose="02040603050505030304" pitchFamily="18" charset="0"/>
                        </a:rPr>
                        <a:t> дечака</a:t>
                      </a:r>
                      <a:endParaRPr lang="en-GB" dirty="0">
                        <a:solidFill>
                          <a:schemeClr val="tx1"/>
                        </a:solidFill>
                        <a:latin typeface="Calisto MT" panose="02040603050505030304" pitchFamily="18" charset="0"/>
                      </a:endParaRPr>
                    </a:p>
                  </a:txBody>
                  <a:tcPr>
                    <a:solidFill>
                      <a:srgbClr val="123D4A"/>
                    </a:solidFill>
                  </a:tcPr>
                </a:tc>
                <a:tc>
                  <a:txBody>
                    <a:bodyPr/>
                    <a:lstStyle/>
                    <a:p>
                      <a:r>
                        <a:rPr lang="sr-Cyrl-RS" dirty="0" smtClean="0">
                          <a:solidFill>
                            <a:schemeClr val="tx1"/>
                          </a:solidFill>
                          <a:latin typeface="Calisto MT" panose="02040603050505030304" pitchFamily="18" charset="0"/>
                        </a:rPr>
                        <a:t>Код</a:t>
                      </a:r>
                      <a:r>
                        <a:rPr lang="sr-Cyrl-RS" baseline="0" dirty="0" smtClean="0">
                          <a:solidFill>
                            <a:schemeClr val="tx1"/>
                          </a:solidFill>
                          <a:latin typeface="Calisto MT" panose="02040603050505030304" pitchFamily="18" charset="0"/>
                        </a:rPr>
                        <a:t> девојчица</a:t>
                      </a:r>
                      <a:endParaRPr lang="en-GB" dirty="0">
                        <a:solidFill>
                          <a:schemeClr val="tx1"/>
                        </a:solidFill>
                        <a:latin typeface="Calisto MT" panose="02040603050505030304" pitchFamily="18" charset="0"/>
                      </a:endParaRPr>
                    </a:p>
                  </a:txBody>
                  <a:tcPr>
                    <a:solidFill>
                      <a:srgbClr val="123D4A"/>
                    </a:solidFill>
                  </a:tcPr>
                </a:tc>
              </a:tr>
              <a:tr h="957698">
                <a:tc>
                  <a:txBody>
                    <a:bodyPr/>
                    <a:lstStyle/>
                    <a:p>
                      <a:r>
                        <a:rPr lang="sr-Cyrl-RS" dirty="0" smtClean="0">
                          <a:solidFill>
                            <a:schemeClr val="tx1"/>
                          </a:solidFill>
                          <a:latin typeface="Calisto MT" panose="02040603050505030304" pitchFamily="18" charset="0"/>
                        </a:rPr>
                        <a:t>Више су изложени физичком насиљу</a:t>
                      </a:r>
                      <a:endParaRPr lang="en-GB" dirty="0">
                        <a:solidFill>
                          <a:schemeClr val="tx1"/>
                        </a:solidFill>
                        <a:latin typeface="Calisto MT" panose="02040603050505030304" pitchFamily="18" charset="0"/>
                      </a:endParaRPr>
                    </a:p>
                  </a:txBody>
                  <a:tcPr>
                    <a:solidFill>
                      <a:srgbClr val="2A5E5E"/>
                    </a:solidFill>
                  </a:tcPr>
                </a:tc>
                <a:tc>
                  <a:txBody>
                    <a:bodyPr/>
                    <a:lstStyle/>
                    <a:p>
                      <a:r>
                        <a:rPr lang="sr-Cyrl-RS" baseline="0" dirty="0" smtClean="0">
                          <a:solidFill>
                            <a:schemeClr val="tx1"/>
                          </a:solidFill>
                          <a:latin typeface="Calisto MT" panose="02040603050505030304" pitchFamily="18" charset="0"/>
                        </a:rPr>
                        <a:t>Уобичајене су суптилније методе насиља (оговарање, игнорисање, омаловажавање...)</a:t>
                      </a:r>
                      <a:endParaRPr lang="en-GB" dirty="0">
                        <a:solidFill>
                          <a:schemeClr val="tx1"/>
                        </a:solidFill>
                        <a:latin typeface="Calisto MT" panose="02040603050505030304" pitchFamily="18" charset="0"/>
                      </a:endParaRPr>
                    </a:p>
                  </a:txBody>
                  <a:tcPr>
                    <a:solidFill>
                      <a:srgbClr val="2A5E5E"/>
                    </a:solidFill>
                  </a:tcPr>
                </a:tc>
              </a:tr>
              <a:tr h="671611">
                <a:tc>
                  <a:txBody>
                    <a:bodyPr/>
                    <a:lstStyle/>
                    <a:p>
                      <a:r>
                        <a:rPr lang="sr-Cyrl-RS" baseline="0" dirty="0" smtClean="0">
                          <a:solidFill>
                            <a:schemeClr val="tx1"/>
                          </a:solidFill>
                          <a:latin typeface="Calisto MT" panose="02040603050505030304" pitchFamily="18" charset="0"/>
                        </a:rPr>
                        <a:t>Више учествују у злостављању </a:t>
                      </a:r>
                      <a:endParaRPr lang="en-GB" dirty="0">
                        <a:solidFill>
                          <a:schemeClr val="tx1"/>
                        </a:solidFill>
                        <a:latin typeface="Calisto MT" panose="02040603050505030304" pitchFamily="18" charset="0"/>
                      </a:endParaRPr>
                    </a:p>
                  </a:txBody>
                  <a:tcPr>
                    <a:solidFill>
                      <a:srgbClr val="2A5E5E"/>
                    </a:solidFill>
                  </a:tcPr>
                </a:tc>
                <a:tc>
                  <a:txBody>
                    <a:bodyPr/>
                    <a:lstStyle/>
                    <a:p>
                      <a:r>
                        <a:rPr lang="sr-Cyrl-RS" baseline="0" smtClean="0">
                          <a:solidFill>
                            <a:schemeClr val="tx1"/>
                          </a:solidFill>
                          <a:latin typeface="Calisto MT" panose="02040603050505030304" pitchFamily="18" charset="0"/>
                        </a:rPr>
                        <a:t>Девојчице </a:t>
                      </a:r>
                      <a:r>
                        <a:rPr lang="sr-Cyrl-RS" baseline="0" dirty="0" smtClean="0">
                          <a:solidFill>
                            <a:schemeClr val="tx1"/>
                          </a:solidFill>
                          <a:latin typeface="Calisto MT" panose="02040603050505030304" pitchFamily="18" charset="0"/>
                        </a:rPr>
                        <a:t>су често изложене групном насиљу</a:t>
                      </a:r>
                      <a:endParaRPr lang="en-GB" dirty="0">
                        <a:solidFill>
                          <a:schemeClr val="tx1"/>
                        </a:solidFill>
                        <a:latin typeface="Calisto MT" panose="02040603050505030304" pitchFamily="18" charset="0"/>
                      </a:endParaRPr>
                    </a:p>
                  </a:txBody>
                  <a:tcPr>
                    <a:solidFill>
                      <a:srgbClr val="2A5E5E"/>
                    </a:solidFill>
                  </a:tcPr>
                </a:tc>
              </a:tr>
              <a:tr h="957698">
                <a:tc>
                  <a:txBody>
                    <a:bodyPr/>
                    <a:lstStyle/>
                    <a:p>
                      <a:r>
                        <a:rPr lang="sr-Cyrl-RS" baseline="0" dirty="0" smtClean="0">
                          <a:solidFill>
                            <a:schemeClr val="tx1"/>
                          </a:solidFill>
                          <a:latin typeface="Calisto MT" panose="02040603050505030304" pitchFamily="18" charset="0"/>
                        </a:rPr>
                        <a:t>Чешће су изложени насиљу појединца</a:t>
                      </a:r>
                      <a:endParaRPr lang="en-GB" dirty="0">
                        <a:solidFill>
                          <a:schemeClr val="tx1"/>
                        </a:solidFill>
                        <a:latin typeface="Calisto MT" panose="02040603050505030304" pitchFamily="18" charset="0"/>
                      </a:endParaRPr>
                    </a:p>
                  </a:txBody>
                  <a:tcPr>
                    <a:solidFill>
                      <a:srgbClr val="2A5E5E"/>
                    </a:solidFill>
                  </a:tcPr>
                </a:tc>
                <a:tc>
                  <a:txBody>
                    <a:bodyPr/>
                    <a:lstStyle/>
                    <a:p>
                      <a:r>
                        <a:rPr lang="sr-Cyrl-RS" dirty="0" smtClean="0">
                          <a:solidFill>
                            <a:schemeClr val="tx1"/>
                          </a:solidFill>
                          <a:latin typeface="Calisto MT" panose="02040603050505030304" pitchFamily="18" charset="0"/>
                        </a:rPr>
                        <a:t>„Женско“ (вербално) насиље може оставити веће психолошке последице него физичко</a:t>
                      </a:r>
                      <a:endParaRPr lang="en-GB" dirty="0">
                        <a:solidFill>
                          <a:schemeClr val="tx1"/>
                        </a:solidFill>
                        <a:latin typeface="Calisto MT" panose="02040603050505030304" pitchFamily="18" charset="0"/>
                      </a:endParaRPr>
                    </a:p>
                  </a:txBody>
                  <a:tcPr>
                    <a:solidFill>
                      <a:srgbClr val="2A5E5E"/>
                    </a:solidFill>
                  </a:tcPr>
                </a:tc>
              </a:tr>
              <a:tr h="963743">
                <a:tc>
                  <a:txBody>
                    <a:bodyPr/>
                    <a:lstStyle/>
                    <a:p>
                      <a:r>
                        <a:rPr lang="sr-Cyrl-RS" baseline="0" dirty="0" smtClean="0">
                          <a:solidFill>
                            <a:schemeClr val="tx1"/>
                          </a:solidFill>
                          <a:latin typeface="Calisto MT" panose="02040603050505030304" pitchFamily="18" charset="0"/>
                        </a:rPr>
                        <a:t>И код дечака и код девојчица подједнако је заступљено дигитално насиље</a:t>
                      </a:r>
                      <a:endParaRPr lang="en-GB" dirty="0">
                        <a:solidFill>
                          <a:schemeClr val="tx1"/>
                        </a:solidFill>
                        <a:latin typeface="Calisto MT" panose="02040603050505030304" pitchFamily="18" charset="0"/>
                      </a:endParaRPr>
                    </a:p>
                  </a:txBody>
                  <a:tcPr>
                    <a:solidFill>
                      <a:srgbClr val="2A5E5E"/>
                    </a:solidFill>
                  </a:tcPr>
                </a:tc>
                <a:tc>
                  <a:txBody>
                    <a:bodyPr/>
                    <a:lstStyle/>
                    <a:p>
                      <a:r>
                        <a:rPr lang="sr-Cyrl-RS" baseline="0" dirty="0" smtClean="0">
                          <a:solidFill>
                            <a:schemeClr val="tx1"/>
                          </a:solidFill>
                          <a:latin typeface="Calisto MT" panose="02040603050505030304" pitchFamily="18" charset="0"/>
                        </a:rPr>
                        <a:t>Над девојчицама је сексуално насиље присутно у већој мери.</a:t>
                      </a:r>
                      <a:endParaRPr lang="en-GB" dirty="0">
                        <a:solidFill>
                          <a:schemeClr val="tx1"/>
                        </a:solidFill>
                        <a:latin typeface="Calisto MT" panose="02040603050505030304" pitchFamily="18" charset="0"/>
                      </a:endParaRPr>
                    </a:p>
                  </a:txBody>
                  <a:tcPr>
                    <a:solidFill>
                      <a:srgbClr val="2A5E5E"/>
                    </a:solidFill>
                  </a:tcPr>
                </a:tc>
              </a:tr>
              <a:tr h="671611">
                <a:tc>
                  <a:txBody>
                    <a:bodyPr/>
                    <a:lstStyle/>
                    <a:p>
                      <a:endParaRPr lang="en-GB" dirty="0">
                        <a:solidFill>
                          <a:schemeClr val="tx1"/>
                        </a:solidFill>
                        <a:latin typeface="Calisto MT" panose="02040603050505030304" pitchFamily="18" charset="0"/>
                      </a:endParaRPr>
                    </a:p>
                  </a:txBody>
                  <a:tcPr>
                    <a:solidFill>
                      <a:srgbClr val="123D4A"/>
                    </a:solidFill>
                  </a:tcPr>
                </a:tc>
                <a:tc>
                  <a:txBody>
                    <a:bodyPr/>
                    <a:lstStyle/>
                    <a:p>
                      <a:endParaRPr lang="en-GB" dirty="0">
                        <a:solidFill>
                          <a:schemeClr val="tx1"/>
                        </a:solidFill>
                        <a:latin typeface="Calisto MT" panose="02040603050505030304" pitchFamily="18" charset="0"/>
                      </a:endParaRPr>
                    </a:p>
                  </a:txBody>
                  <a:tcPr>
                    <a:solidFill>
                      <a:srgbClr val="123D4A"/>
                    </a:solidFill>
                  </a:tcPr>
                </a:tc>
              </a:tr>
            </a:tbl>
          </a:graphicData>
        </a:graphic>
      </p:graphicFrame>
    </p:spTree>
    <p:extLst>
      <p:ext uri="{BB962C8B-B14F-4D97-AF65-F5344CB8AC3E}">
        <p14:creationId xmlns:p14="http://schemas.microsoft.com/office/powerpoint/2010/main" val="2774718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9" y="-297"/>
            <a:ext cx="12192529" cy="6858297"/>
          </a:xfrm>
          <a:prstGeom prst="rect">
            <a:avLst/>
          </a:prstGeom>
        </p:spPr>
      </p:pic>
    </p:spTree>
    <p:extLst>
      <p:ext uri="{BB962C8B-B14F-4D97-AF65-F5344CB8AC3E}">
        <p14:creationId xmlns:p14="http://schemas.microsoft.com/office/powerpoint/2010/main" val="4085340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solidFill>
                  <a:schemeClr val="tx1"/>
                </a:solidFill>
                <a:latin typeface="Calisto MT" panose="02040603050505030304" pitchFamily="18" charset="0"/>
              </a:rPr>
              <a:t>Понашање жртве:</a:t>
            </a:r>
            <a:endParaRPr lang="en-GB" b="1" i="1" dirty="0">
              <a:solidFill>
                <a:schemeClr val="tx1"/>
              </a:solidFill>
              <a:latin typeface="Calisto MT" panose="02040603050505030304" pitchFamily="18" charset="0"/>
            </a:endParaRPr>
          </a:p>
        </p:txBody>
      </p:sp>
      <p:sp>
        <p:nvSpPr>
          <p:cNvPr id="3" name="Content Placeholder 2"/>
          <p:cNvSpPr>
            <a:spLocks noGrp="1"/>
          </p:cNvSpPr>
          <p:nvPr>
            <p:ph idx="1"/>
          </p:nvPr>
        </p:nvSpPr>
        <p:spPr/>
        <p:txBody>
          <a:bodyPr>
            <a:normAutofit fontScale="70000" lnSpcReduction="20000"/>
          </a:bodyPr>
          <a:lstStyle/>
          <a:p>
            <a:r>
              <a:rPr lang="sr-Cyrl-RS" sz="3200" dirty="0" smtClean="0">
                <a:latin typeface="Calisto MT" panose="02040603050505030304" pitchFamily="18" charset="0"/>
              </a:rPr>
              <a:t>несигурна</a:t>
            </a:r>
            <a:endParaRPr lang="sr-Latn-BA" sz="3200" dirty="0" smtClean="0">
              <a:ln>
                <a:noFill/>
              </a:ln>
              <a:solidFill>
                <a:schemeClr val="tx1"/>
              </a:solidFill>
              <a:effectLst/>
              <a:latin typeface="Calisto MT" panose="02040603050505030304" pitchFamily="18" charset="0"/>
            </a:endParaRPr>
          </a:p>
          <a:p>
            <a:r>
              <a:rPr lang="sr-Cyrl-RS" sz="3200" dirty="0" smtClean="0">
                <a:latin typeface="Calisto MT" panose="02040603050505030304" pitchFamily="18" charset="0"/>
              </a:rPr>
              <a:t>мирна</a:t>
            </a:r>
            <a:endParaRPr lang="sr-Latn-BA" sz="3200" dirty="0" smtClean="0">
              <a:ln>
                <a:noFill/>
              </a:ln>
              <a:solidFill>
                <a:schemeClr val="tx1"/>
              </a:solidFill>
              <a:effectLst/>
              <a:latin typeface="Calisto MT" panose="02040603050505030304" pitchFamily="18" charset="0"/>
            </a:endParaRPr>
          </a:p>
          <a:p>
            <a:r>
              <a:rPr lang="sr-Cyrl-RS" sz="3200" dirty="0" smtClean="0">
                <a:latin typeface="Calisto MT" panose="02040603050505030304" pitchFamily="18" charset="0"/>
              </a:rPr>
              <a:t>повучена</a:t>
            </a:r>
            <a:endParaRPr lang="sr-Latn-BA" sz="3200" dirty="0" smtClean="0">
              <a:ln>
                <a:noFill/>
              </a:ln>
              <a:solidFill>
                <a:schemeClr val="tx1"/>
              </a:solidFill>
              <a:effectLst/>
              <a:latin typeface="Calisto MT" panose="02040603050505030304" pitchFamily="18" charset="0"/>
            </a:endParaRPr>
          </a:p>
          <a:p>
            <a:r>
              <a:rPr lang="sr-Cyrl-RS" sz="3200" dirty="0" smtClean="0">
                <a:latin typeface="Calisto MT" panose="02040603050505030304" pitchFamily="18" charset="0"/>
              </a:rPr>
              <a:t>опрезна</a:t>
            </a:r>
            <a:endParaRPr lang="sr-Latn-BA" sz="3200" dirty="0" smtClean="0">
              <a:ln>
                <a:noFill/>
              </a:ln>
              <a:solidFill>
                <a:schemeClr val="tx1"/>
              </a:solidFill>
              <a:effectLst/>
              <a:latin typeface="Calisto MT" panose="02040603050505030304" pitchFamily="18" charset="0"/>
            </a:endParaRPr>
          </a:p>
          <a:p>
            <a:r>
              <a:rPr lang="sr-Cyrl-RS" sz="3200" dirty="0">
                <a:latin typeface="Calisto MT" panose="02040603050505030304" pitchFamily="18" charset="0"/>
              </a:rPr>
              <a:t>н</a:t>
            </a:r>
            <a:r>
              <a:rPr lang="sr-Cyrl-RS" sz="3200" dirty="0" smtClean="0">
                <a:latin typeface="Calisto MT" panose="02040603050505030304" pitchFamily="18" charset="0"/>
              </a:rPr>
              <a:t>иског самопоштовања</a:t>
            </a:r>
            <a:endParaRPr lang="sr-Latn-BA" sz="3200" dirty="0" smtClean="0">
              <a:ln>
                <a:noFill/>
              </a:ln>
              <a:solidFill>
                <a:schemeClr val="tx1"/>
              </a:solidFill>
              <a:effectLst/>
              <a:latin typeface="Calisto MT" panose="02040603050505030304" pitchFamily="18" charset="0"/>
            </a:endParaRPr>
          </a:p>
          <a:p>
            <a:r>
              <a:rPr lang="sr-Cyrl-RS" sz="3200" dirty="0" smtClean="0">
                <a:latin typeface="Calisto MT" panose="02040603050505030304" pitchFamily="18" charset="0"/>
              </a:rPr>
              <a:t>усамљена</a:t>
            </a:r>
            <a:endParaRPr lang="sr-Latn-BA" sz="3200" dirty="0" smtClean="0">
              <a:ln>
                <a:noFill/>
              </a:ln>
              <a:solidFill>
                <a:schemeClr val="tx1"/>
              </a:solidFill>
              <a:effectLst/>
              <a:latin typeface="Calisto MT" panose="02040603050505030304" pitchFamily="18" charset="0"/>
            </a:endParaRPr>
          </a:p>
          <a:p>
            <a:r>
              <a:rPr lang="sr-Cyrl-RS" sz="3200" dirty="0" smtClean="0">
                <a:latin typeface="Calisto MT" panose="02040603050505030304" pitchFamily="18" charset="0"/>
              </a:rPr>
              <a:t>утучена</a:t>
            </a:r>
            <a:endParaRPr lang="sr-Latn-BA" sz="3200" dirty="0" smtClean="0">
              <a:ln>
                <a:noFill/>
              </a:ln>
              <a:solidFill>
                <a:schemeClr val="tx1"/>
              </a:solidFill>
              <a:effectLst/>
              <a:latin typeface="Calisto MT" panose="02040603050505030304" pitchFamily="18" charset="0"/>
            </a:endParaRPr>
          </a:p>
          <a:p>
            <a:r>
              <a:rPr lang="sr-Cyrl-RS" sz="3200" dirty="0" smtClean="0">
                <a:latin typeface="Calisto MT" panose="02040603050505030304" pitchFamily="18" charset="0"/>
              </a:rPr>
              <a:t>плачљива</a:t>
            </a:r>
            <a:endParaRPr lang="sr-Latn-BA" sz="3200" dirty="0" smtClean="0">
              <a:ln>
                <a:noFill/>
              </a:ln>
              <a:solidFill>
                <a:schemeClr val="tx1"/>
              </a:solidFill>
              <a:effectLst/>
              <a:latin typeface="Calisto MT" panose="02040603050505030304" pitchFamily="18" charset="0"/>
            </a:endParaRPr>
          </a:p>
          <a:p>
            <a:r>
              <a:rPr lang="sr-Cyrl-RS" sz="3200" dirty="0">
                <a:latin typeface="Calisto MT" panose="02040603050505030304" pitchFamily="18" charset="0"/>
              </a:rPr>
              <a:t>н</a:t>
            </a:r>
            <a:r>
              <a:rPr lang="sr-Cyrl-RS" sz="3200" dirty="0" smtClean="0">
                <a:latin typeface="Calisto MT" panose="02040603050505030304" pitchFamily="18" charset="0"/>
              </a:rPr>
              <a:t>ема пуно пријатеља</a:t>
            </a:r>
          </a:p>
          <a:p>
            <a:r>
              <a:rPr lang="sr-Cyrl-RS" sz="3200" dirty="0">
                <a:latin typeface="Calisto MT" panose="02040603050505030304" pitchFamily="18" charset="0"/>
              </a:rPr>
              <a:t>о</a:t>
            </a:r>
            <a:r>
              <a:rPr lang="sr-Cyrl-RS" sz="3200" dirty="0" smtClean="0">
                <a:solidFill>
                  <a:schemeClr val="tx1"/>
                </a:solidFill>
                <a:latin typeface="Calisto MT" panose="02040603050505030304" pitchFamily="18" charset="0"/>
              </a:rPr>
              <a:t>сећа се непожељном</a:t>
            </a:r>
            <a:endParaRPr lang="en-GB" dirty="0">
              <a:solidFill>
                <a:schemeClr val="tx1"/>
              </a:solidFill>
              <a:latin typeface="Calisto MT" panose="02040603050505030304" pitchFamily="18" charset="0"/>
            </a:endParaRPr>
          </a:p>
        </p:txBody>
      </p:sp>
    </p:spTree>
    <p:extLst>
      <p:ext uri="{BB962C8B-B14F-4D97-AF65-F5344CB8AC3E}">
        <p14:creationId xmlns:p14="http://schemas.microsoft.com/office/powerpoint/2010/main" val="578696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Конвенција о правима детета</a:t>
            </a:r>
            <a:endParaRPr lang="en-US" dirty="0"/>
          </a:p>
        </p:txBody>
      </p:sp>
      <p:sp>
        <p:nvSpPr>
          <p:cNvPr id="3" name="Content Placeholder 2"/>
          <p:cNvSpPr>
            <a:spLocks noGrp="1"/>
          </p:cNvSpPr>
          <p:nvPr>
            <p:ph idx="1"/>
          </p:nvPr>
        </p:nvSpPr>
        <p:spPr>
          <a:xfrm>
            <a:off x="296214" y="1326524"/>
            <a:ext cx="11771290" cy="4921875"/>
          </a:xfrm>
        </p:spPr>
        <p:txBody>
          <a:bodyPr>
            <a:noAutofit/>
          </a:bodyPr>
          <a:lstStyle/>
          <a:p>
            <a:r>
              <a:rPr lang="sr-Cyrl-RS" sz="2600" b="1" dirty="0">
                <a:latin typeface="Arial"/>
                <a:ea typeface="Times New Roman"/>
              </a:rPr>
              <a:t>Многе одредбе Конвенције о правима детета односе се на заштиту детета од насиља у најширем смислу. Заштита детета од:</a:t>
            </a:r>
            <a:r>
              <a:rPr lang="sr-Cyrl-RS" sz="2600" dirty="0">
                <a:latin typeface="Arial"/>
                <a:ea typeface="Times New Roman"/>
              </a:rPr>
              <a:t/>
            </a:r>
            <a:br>
              <a:rPr lang="sr-Cyrl-RS" sz="2600" dirty="0">
                <a:latin typeface="Arial"/>
                <a:ea typeface="Times New Roman"/>
              </a:rPr>
            </a:br>
            <a:r>
              <a:rPr lang="sr-Cyrl-RS" sz="2600" dirty="0">
                <a:latin typeface="Arial"/>
                <a:ea typeface="Times New Roman"/>
              </a:rPr>
              <a:t>• физичког и менталног насиља, злоупотребе и занемаривања (</a:t>
            </a:r>
            <a:r>
              <a:rPr lang="sr-Cyrl-RS" sz="2600" dirty="0" smtClean="0">
                <a:latin typeface="Arial"/>
                <a:ea typeface="Times New Roman"/>
              </a:rPr>
              <a:t>чл.19</a:t>
            </a:r>
            <a:r>
              <a:rPr lang="sr-Cyrl-RS" sz="2600" dirty="0">
                <a:latin typeface="Arial"/>
                <a:ea typeface="Times New Roman"/>
              </a:rPr>
              <a:t>);</a:t>
            </a:r>
            <a:br>
              <a:rPr lang="sr-Cyrl-RS" sz="2600" dirty="0">
                <a:latin typeface="Arial"/>
                <a:ea typeface="Times New Roman"/>
              </a:rPr>
            </a:br>
            <a:r>
              <a:rPr lang="sr-Cyrl-RS" sz="2600" dirty="0">
                <a:latin typeface="Arial"/>
                <a:ea typeface="Times New Roman"/>
              </a:rPr>
              <a:t>• свих облика сексуалног злостављања и искоришћавања (</a:t>
            </a:r>
            <a:r>
              <a:rPr lang="sr-Cyrl-RS" sz="2600" dirty="0" smtClean="0">
                <a:latin typeface="Arial"/>
                <a:ea typeface="Times New Roman"/>
              </a:rPr>
              <a:t>чл. </a:t>
            </a:r>
            <a:r>
              <a:rPr lang="sr-Cyrl-RS" sz="2600" dirty="0">
                <a:latin typeface="Arial"/>
                <a:ea typeface="Times New Roman"/>
              </a:rPr>
              <a:t>34);</a:t>
            </a:r>
            <a:br>
              <a:rPr lang="sr-Cyrl-RS" sz="2600" dirty="0">
                <a:latin typeface="Arial"/>
                <a:ea typeface="Times New Roman"/>
              </a:rPr>
            </a:br>
            <a:r>
              <a:rPr lang="sr-Cyrl-RS" sz="2600" dirty="0">
                <a:latin typeface="Arial"/>
                <a:ea typeface="Times New Roman"/>
              </a:rPr>
              <a:t>• отмице и трговине децом (</a:t>
            </a:r>
            <a:r>
              <a:rPr lang="sr-Cyrl-RS" sz="2600" dirty="0" smtClean="0">
                <a:latin typeface="Arial"/>
                <a:ea typeface="Times New Roman"/>
              </a:rPr>
              <a:t>чл. </a:t>
            </a:r>
            <a:r>
              <a:rPr lang="sr-Cyrl-RS" sz="2600" dirty="0">
                <a:latin typeface="Arial"/>
                <a:ea typeface="Times New Roman"/>
              </a:rPr>
              <a:t>35);</a:t>
            </a:r>
            <a:br>
              <a:rPr lang="sr-Cyrl-RS" sz="2600" dirty="0">
                <a:latin typeface="Arial"/>
                <a:ea typeface="Times New Roman"/>
              </a:rPr>
            </a:br>
            <a:r>
              <a:rPr lang="sr-Cyrl-RS" sz="2600" dirty="0">
                <a:latin typeface="Arial"/>
                <a:ea typeface="Times New Roman"/>
              </a:rPr>
              <a:t>• свих других облика искоришћавања (експлоатације) штетних по било који вид  дететове добробити (</a:t>
            </a:r>
            <a:r>
              <a:rPr lang="sr-Cyrl-RS" sz="2600" dirty="0" smtClean="0">
                <a:latin typeface="Arial"/>
                <a:ea typeface="Times New Roman"/>
              </a:rPr>
              <a:t>чл.36</a:t>
            </a:r>
            <a:r>
              <a:rPr lang="sr-Cyrl-RS" sz="2600" dirty="0">
                <a:latin typeface="Arial"/>
                <a:ea typeface="Times New Roman"/>
              </a:rPr>
              <a:t>);</a:t>
            </a:r>
            <a:br>
              <a:rPr lang="sr-Cyrl-RS" sz="2600" dirty="0">
                <a:latin typeface="Arial"/>
                <a:ea typeface="Times New Roman"/>
              </a:rPr>
            </a:br>
            <a:r>
              <a:rPr lang="sr-Cyrl-RS" sz="2600" dirty="0">
                <a:latin typeface="Arial"/>
                <a:ea typeface="Times New Roman"/>
              </a:rPr>
              <a:t>• нехуманих и понижавајућих поступака и кажњавања (</a:t>
            </a:r>
            <a:r>
              <a:rPr lang="sr-Cyrl-RS" sz="2600" dirty="0" smtClean="0">
                <a:latin typeface="Arial"/>
                <a:ea typeface="Times New Roman"/>
              </a:rPr>
              <a:t>чл. </a:t>
            </a:r>
            <a:r>
              <a:rPr lang="sr-Cyrl-RS" sz="2600" dirty="0">
                <a:latin typeface="Arial"/>
                <a:ea typeface="Times New Roman"/>
              </a:rPr>
              <a:t>37</a:t>
            </a:r>
            <a:r>
              <a:rPr lang="sr-Cyrl-RS" sz="2600" dirty="0" smtClean="0">
                <a:latin typeface="Arial"/>
                <a:ea typeface="Times New Roman"/>
              </a:rPr>
              <a:t>).</a:t>
            </a:r>
          </a:p>
          <a:p>
            <a:pPr marL="0" indent="0">
              <a:buNone/>
            </a:pPr>
            <a:r>
              <a:rPr lang="sr-Cyrl-RS" sz="2600" dirty="0">
                <a:latin typeface="Arial"/>
                <a:ea typeface="Times New Roman"/>
              </a:rPr>
              <a:t/>
            </a:r>
            <a:br>
              <a:rPr lang="sr-Cyrl-RS" sz="2600" dirty="0">
                <a:latin typeface="Arial"/>
                <a:ea typeface="Times New Roman"/>
              </a:rPr>
            </a:br>
            <a:r>
              <a:rPr lang="sr-Cyrl-RS" sz="2600" dirty="0">
                <a:latin typeface="Arial"/>
                <a:ea typeface="Times New Roman"/>
              </a:rPr>
              <a:t>Конвенција такође обавезује државе потписнице да обезбеде </a:t>
            </a:r>
            <a:r>
              <a:rPr lang="sr-Cyrl-RS" sz="2600" b="1" dirty="0">
                <a:latin typeface="Arial"/>
                <a:ea typeface="Times New Roman"/>
              </a:rPr>
              <a:t>мере</a:t>
            </a:r>
            <a:r>
              <a:rPr lang="sr-Cyrl-RS" sz="2600" dirty="0">
                <a:latin typeface="Arial"/>
                <a:ea typeface="Times New Roman"/>
              </a:rPr>
              <a:t> </a:t>
            </a:r>
            <a:r>
              <a:rPr lang="sr-Cyrl-RS" sz="2600" b="1" dirty="0">
                <a:latin typeface="Arial"/>
                <a:ea typeface="Times New Roman"/>
              </a:rPr>
              <a:t>подршке</a:t>
            </a:r>
            <a:r>
              <a:rPr lang="sr-Cyrl-RS" sz="2600" dirty="0">
                <a:latin typeface="Arial"/>
                <a:ea typeface="Times New Roman"/>
              </a:rPr>
              <a:t> за  физички и психички опоравак детета жртве насиља </a:t>
            </a:r>
            <a:r>
              <a:rPr lang="sr-Cyrl-RS" sz="2600" dirty="0" smtClean="0">
                <a:latin typeface="Arial"/>
                <a:ea typeface="Times New Roman"/>
              </a:rPr>
              <a:t>(чл.39</a:t>
            </a:r>
            <a:r>
              <a:rPr lang="sr-Cyrl-RS" sz="2600" dirty="0">
                <a:latin typeface="Arial"/>
                <a:ea typeface="Times New Roman"/>
              </a:rPr>
              <a:t>).</a:t>
            </a:r>
            <a:endParaRPr lang="en-US" sz="2600" dirty="0">
              <a:latin typeface="Calisto MT" pitchFamily="18" charset="0"/>
            </a:endParaRPr>
          </a:p>
        </p:txBody>
      </p:sp>
    </p:spTree>
    <p:extLst>
      <p:ext uri="{BB962C8B-B14F-4D97-AF65-F5344CB8AC3E}">
        <p14:creationId xmlns:p14="http://schemas.microsoft.com/office/powerpoint/2010/main" val="3966111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Пријавите сваки вид насиља</a:t>
            </a:r>
            <a:r>
              <a:rPr lang="sr-Latn-RS" b="1" i="1" dirty="0" smtClean="0">
                <a:latin typeface="Calisto MT" panose="02040603050505030304" pitchFamily="18" charset="0"/>
              </a:rPr>
              <a:t>!</a:t>
            </a:r>
            <a:endParaRPr lang="en-GB" b="1" i="1" dirty="0">
              <a:latin typeface="Calisto MT" panose="02040603050505030304" pitchFamily="18" charset="0"/>
            </a:endParaRPr>
          </a:p>
        </p:txBody>
      </p:sp>
      <p:sp>
        <p:nvSpPr>
          <p:cNvPr id="3" name="Content Placeholder 2"/>
          <p:cNvSpPr>
            <a:spLocks noGrp="1"/>
          </p:cNvSpPr>
          <p:nvPr>
            <p:ph idx="1"/>
          </p:nvPr>
        </p:nvSpPr>
        <p:spPr>
          <a:xfrm>
            <a:off x="1103312" y="1287888"/>
            <a:ext cx="8946541" cy="4960512"/>
          </a:xfrm>
        </p:spPr>
        <p:txBody>
          <a:bodyPr/>
          <a:lstStyle/>
          <a:p>
            <a:r>
              <a:rPr lang="sr-Cyrl-RS" sz="2600" dirty="0" smtClean="0">
                <a:solidFill>
                  <a:schemeClr val="tx1"/>
                </a:solidFill>
                <a:effectLst/>
                <a:latin typeface="Calisto MT" panose="02040603050505030304" pitchFamily="18" charset="0"/>
              </a:rPr>
              <a:t>Ако не пријављујемо насиље и не говоримо јавно о њему, овај проблем неће нестати. Чак, осећајући да их нико из страха не сме казнити или пријавити, насилници могу постати још окрутнији, а ваша и наша безбедност још је неизвеснија. </a:t>
            </a:r>
            <a:endParaRPr lang="sr-Latn-RS" sz="2600" dirty="0" smtClean="0">
              <a:solidFill>
                <a:schemeClr val="tx1"/>
              </a:solidFill>
              <a:effectLst/>
              <a:latin typeface="Calisto MT" panose="02040603050505030304" pitchFamily="18" charset="0"/>
            </a:endParaRPr>
          </a:p>
          <a:p>
            <a:endParaRPr lang="en-GB" dirty="0">
              <a:solidFill>
                <a:schemeClr val="tx1"/>
              </a:solidFill>
              <a:latin typeface="+mj-lt"/>
            </a:endParaRPr>
          </a:p>
        </p:txBody>
      </p:sp>
      <p:pic>
        <p:nvPicPr>
          <p:cNvPr id="4" name="Picture 3"/>
          <p:cNvPicPr>
            <a:picLocks noChangeAspect="1"/>
          </p:cNvPicPr>
          <p:nvPr/>
        </p:nvPicPr>
        <p:blipFill>
          <a:blip r:embed="rId2"/>
          <a:stretch>
            <a:fillRect/>
          </a:stretch>
        </p:blipFill>
        <p:spPr>
          <a:xfrm>
            <a:off x="2807594" y="3414034"/>
            <a:ext cx="5889535" cy="3328055"/>
          </a:xfrm>
          <a:prstGeom prst="rect">
            <a:avLst/>
          </a:prstGeom>
        </p:spPr>
      </p:pic>
    </p:spTree>
    <p:extLst>
      <p:ext uri="{BB962C8B-B14F-4D97-AF65-F5344CB8AC3E}">
        <p14:creationId xmlns:p14="http://schemas.microsoft.com/office/powerpoint/2010/main" val="807038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54110"/>
          </a:xfrm>
        </p:spPr>
        <p:txBody>
          <a:bodyPr/>
          <a:lstStyle/>
          <a:p>
            <a:r>
              <a:rPr lang="en-US" sz="3200" b="1" dirty="0" err="1">
                <a:solidFill>
                  <a:schemeClr val="tx1"/>
                </a:solidFill>
                <a:ea typeface="Times New Roman"/>
                <a:cs typeface="Times New Roman"/>
              </a:rPr>
              <a:t>Редослед</a:t>
            </a:r>
            <a:r>
              <a:rPr lang="en-US" sz="3200" b="1" dirty="0">
                <a:solidFill>
                  <a:schemeClr val="tx1"/>
                </a:solidFill>
                <a:ea typeface="Times New Roman"/>
                <a:cs typeface="Times New Roman"/>
              </a:rPr>
              <a:t> </a:t>
            </a:r>
            <a:r>
              <a:rPr lang="en-US" sz="3200" b="1" dirty="0" err="1">
                <a:solidFill>
                  <a:schemeClr val="tx1"/>
                </a:solidFill>
                <a:ea typeface="Times New Roman"/>
                <a:cs typeface="Times New Roman"/>
              </a:rPr>
              <a:t>поступања</a:t>
            </a:r>
            <a:r>
              <a:rPr lang="en-US" sz="3200" b="1" dirty="0">
                <a:solidFill>
                  <a:schemeClr val="tx1"/>
                </a:solidFill>
                <a:ea typeface="Times New Roman"/>
                <a:cs typeface="Times New Roman"/>
              </a:rPr>
              <a:t> у </a:t>
            </a:r>
            <a:r>
              <a:rPr lang="en-US" sz="3200" b="1" dirty="0" err="1">
                <a:solidFill>
                  <a:schemeClr val="tx1"/>
                </a:solidFill>
                <a:ea typeface="Times New Roman"/>
                <a:cs typeface="Times New Roman"/>
              </a:rPr>
              <a:t>случају</a:t>
            </a:r>
            <a:r>
              <a:rPr lang="en-US" sz="3200" b="1" dirty="0">
                <a:solidFill>
                  <a:schemeClr val="tx1"/>
                </a:solidFill>
                <a:ea typeface="Times New Roman"/>
                <a:cs typeface="Times New Roman"/>
              </a:rPr>
              <a:t> </a:t>
            </a:r>
            <a:r>
              <a:rPr lang="en-US" sz="3200" b="1" dirty="0" err="1">
                <a:solidFill>
                  <a:schemeClr val="tx1"/>
                </a:solidFill>
                <a:ea typeface="Times New Roman"/>
                <a:cs typeface="Times New Roman"/>
              </a:rPr>
              <a:t>насиља</a:t>
            </a:r>
            <a:r>
              <a:rPr lang="en-US" sz="3200" b="1" dirty="0">
                <a:solidFill>
                  <a:schemeClr val="tx1"/>
                </a:solidFill>
                <a:ea typeface="Times New Roman"/>
                <a:cs typeface="Times New Roman"/>
              </a:rPr>
              <a:t> (</a:t>
            </a:r>
            <a:r>
              <a:rPr lang="en-US" sz="3200" b="1" dirty="0" err="1">
                <a:solidFill>
                  <a:schemeClr val="tx1"/>
                </a:solidFill>
                <a:ea typeface="Times New Roman"/>
                <a:cs typeface="Times New Roman"/>
              </a:rPr>
              <a:t>или</a:t>
            </a:r>
            <a:r>
              <a:rPr lang="en-US" sz="3200" b="1" dirty="0">
                <a:solidFill>
                  <a:schemeClr val="tx1"/>
                </a:solidFill>
                <a:ea typeface="Times New Roman"/>
                <a:cs typeface="Times New Roman"/>
              </a:rPr>
              <a:t> </a:t>
            </a:r>
            <a:r>
              <a:rPr lang="en-US" sz="3200" b="1" dirty="0" err="1">
                <a:solidFill>
                  <a:schemeClr val="tx1"/>
                </a:solidFill>
                <a:ea typeface="Times New Roman"/>
                <a:cs typeface="Times New Roman"/>
              </a:rPr>
              <a:t>сумње</a:t>
            </a:r>
            <a:r>
              <a:rPr lang="en-US" sz="3200" b="1" dirty="0">
                <a:solidFill>
                  <a:schemeClr val="tx1"/>
                </a:solidFill>
                <a:ea typeface="Times New Roman"/>
                <a:cs typeface="Times New Roman"/>
              </a:rPr>
              <a:t> </a:t>
            </a:r>
            <a:r>
              <a:rPr lang="en-US" sz="3200" b="1" dirty="0" err="1">
                <a:solidFill>
                  <a:schemeClr val="tx1"/>
                </a:solidFill>
                <a:ea typeface="Times New Roman"/>
                <a:cs typeface="Times New Roman"/>
              </a:rPr>
              <a:t>на</a:t>
            </a:r>
            <a:r>
              <a:rPr lang="en-US" sz="3200" b="1" dirty="0">
                <a:solidFill>
                  <a:schemeClr val="tx1"/>
                </a:solidFill>
                <a:ea typeface="Times New Roman"/>
                <a:cs typeface="Times New Roman"/>
              </a:rPr>
              <a:t> </a:t>
            </a:r>
            <a:r>
              <a:rPr lang="en-US" sz="3200" b="1" dirty="0" err="1">
                <a:solidFill>
                  <a:schemeClr val="tx1"/>
                </a:solidFill>
                <a:ea typeface="Times New Roman"/>
                <a:cs typeface="Times New Roman"/>
              </a:rPr>
              <a:t>насиље</a:t>
            </a:r>
            <a:r>
              <a:rPr lang="en-US" sz="3200" b="1" dirty="0" smtClean="0">
                <a:solidFill>
                  <a:schemeClr val="tx1"/>
                </a:solidFill>
                <a:ea typeface="Times New Roman"/>
                <a:cs typeface="Times New Roman"/>
              </a:rPr>
              <a:t>)</a:t>
            </a:r>
            <a:r>
              <a:rPr lang="sr-Cyrl-RS" sz="3200" b="1" dirty="0" smtClean="0">
                <a:solidFill>
                  <a:schemeClr val="tx1"/>
                </a:solidFill>
                <a:ea typeface="Times New Roman"/>
                <a:cs typeface="Times New Roman"/>
              </a:rPr>
              <a:t> у школи: </a:t>
            </a:r>
            <a:endParaRPr lang="en-US" dirty="0"/>
          </a:p>
        </p:txBody>
      </p:sp>
      <p:sp>
        <p:nvSpPr>
          <p:cNvPr id="3" name="Content Placeholder 2"/>
          <p:cNvSpPr>
            <a:spLocks noGrp="1"/>
          </p:cNvSpPr>
          <p:nvPr>
            <p:ph idx="1"/>
          </p:nvPr>
        </p:nvSpPr>
        <p:spPr>
          <a:xfrm>
            <a:off x="321972" y="1622738"/>
            <a:ext cx="11011436" cy="5112913"/>
          </a:xfrm>
        </p:spPr>
        <p:txBody>
          <a:bodyPr>
            <a:normAutofit/>
          </a:bodyPr>
          <a:lstStyle/>
          <a:p>
            <a:pPr marL="0" marR="0">
              <a:lnSpc>
                <a:spcPct val="115000"/>
              </a:lnSpc>
              <a:spcBef>
                <a:spcPts val="0"/>
              </a:spcBef>
              <a:spcAft>
                <a:spcPts val="1000"/>
              </a:spcAft>
            </a:pPr>
            <a:r>
              <a:rPr lang="en-US" dirty="0">
                <a:latin typeface="Roboto"/>
                <a:ea typeface="Times New Roman"/>
                <a:cs typeface="Times New Roman"/>
              </a:rPr>
              <a:t>1. </a:t>
            </a:r>
            <a:r>
              <a:rPr lang="sr-Cyrl-RS" dirty="0" smtClean="0">
                <a:latin typeface="Roboto"/>
                <a:ea typeface="Times New Roman"/>
                <a:cs typeface="Times New Roman"/>
              </a:rPr>
              <a:t>Проверавање сумње или откривање насиља, дискриминације, злостављања и занемаривања – прикупљањем информација (утврђују се чињенице на основу којих се потврђује или одбацује сумња на насиље). </a:t>
            </a:r>
          </a:p>
          <a:p>
            <a:pPr marL="0" marR="0">
              <a:lnSpc>
                <a:spcPct val="115000"/>
              </a:lnSpc>
              <a:spcBef>
                <a:spcPts val="0"/>
              </a:spcBef>
              <a:spcAft>
                <a:spcPts val="1000"/>
              </a:spcAft>
            </a:pPr>
            <a:r>
              <a:rPr lang="en-US" dirty="0">
                <a:latin typeface="Roboto"/>
                <a:ea typeface="Times New Roman"/>
                <a:cs typeface="Times New Roman"/>
              </a:rPr>
              <a:t>2. </a:t>
            </a:r>
            <a:r>
              <a:rPr lang="sr-Cyrl-RS" dirty="0" smtClean="0">
                <a:latin typeface="Roboto"/>
                <a:ea typeface="Times New Roman"/>
                <a:cs typeface="Times New Roman"/>
              </a:rPr>
              <a:t>Заустављање насиља – обавеза свих запослених у школи.</a:t>
            </a:r>
          </a:p>
          <a:p>
            <a:pPr marL="0" marR="0">
              <a:lnSpc>
                <a:spcPct val="115000"/>
              </a:lnSpc>
              <a:spcBef>
                <a:spcPts val="0"/>
              </a:spcBef>
              <a:spcAft>
                <a:spcPts val="1000"/>
              </a:spcAft>
            </a:pPr>
            <a:r>
              <a:rPr lang="en-US" dirty="0" smtClean="0">
                <a:latin typeface="Roboto"/>
                <a:ea typeface="Times New Roman"/>
                <a:cs typeface="Times New Roman"/>
              </a:rPr>
              <a:t>3</a:t>
            </a:r>
            <a:r>
              <a:rPr lang="en-US" dirty="0">
                <a:latin typeface="Roboto"/>
                <a:ea typeface="Times New Roman"/>
                <a:cs typeface="Times New Roman"/>
              </a:rPr>
              <a:t>. </a:t>
            </a:r>
            <a:r>
              <a:rPr lang="sr-Cyrl-RS" dirty="0" smtClean="0">
                <a:latin typeface="Roboto"/>
                <a:ea typeface="Times New Roman"/>
                <a:cs typeface="Times New Roman"/>
              </a:rPr>
              <a:t>Обавештавање родитеља. </a:t>
            </a:r>
          </a:p>
          <a:p>
            <a:pPr marL="0" marR="0">
              <a:lnSpc>
                <a:spcPct val="115000"/>
              </a:lnSpc>
              <a:spcBef>
                <a:spcPts val="0"/>
              </a:spcBef>
              <a:spcAft>
                <a:spcPts val="1000"/>
              </a:spcAft>
            </a:pPr>
            <a:r>
              <a:rPr lang="en-US" dirty="0">
                <a:latin typeface="Roboto"/>
                <a:ea typeface="Times New Roman"/>
                <a:cs typeface="Times New Roman"/>
              </a:rPr>
              <a:t>4. </a:t>
            </a:r>
            <a:r>
              <a:rPr lang="sr-Cyrl-RS" dirty="0" smtClean="0">
                <a:latin typeface="Roboto"/>
                <a:ea typeface="Times New Roman"/>
                <a:cs typeface="Times New Roman"/>
              </a:rPr>
              <a:t>Консултације у установи – разјашњавање околности и анализа чињеница: процена нивоа насиља, нивоа ризика; предузимање даљих мера – у то се укључује одељењски старешина, дежурни наставник, психолог, педагог, Тим за заштиту, директор школе, Ученички парламент. </a:t>
            </a:r>
          </a:p>
          <a:p>
            <a:pPr marL="0" marR="0">
              <a:lnSpc>
                <a:spcPct val="115000"/>
              </a:lnSpc>
              <a:spcBef>
                <a:spcPts val="0"/>
              </a:spcBef>
              <a:spcAft>
                <a:spcPts val="1000"/>
              </a:spcAft>
            </a:pPr>
            <a:r>
              <a:rPr lang="en-US" dirty="0">
                <a:solidFill>
                  <a:prstClr val="white"/>
                </a:solidFill>
                <a:latin typeface="Roboto"/>
                <a:ea typeface="Times New Roman"/>
                <a:cs typeface="Times New Roman"/>
              </a:rPr>
              <a:t>5. </a:t>
            </a:r>
            <a:r>
              <a:rPr lang="sr-Cyrl-RS" dirty="0">
                <a:solidFill>
                  <a:prstClr val="white"/>
                </a:solidFill>
                <a:latin typeface="Roboto"/>
                <a:ea typeface="Times New Roman"/>
                <a:cs typeface="Times New Roman"/>
              </a:rPr>
              <a:t>Мере и активности сачињавају се за сваку конретну ситуацију, за све учеснике: оне који трпе, који чине и који су сведоци насиља. Одељењски старешина и Тим за заштиту предлажу мере, у зависности од врсте и облика насиља. </a:t>
            </a:r>
            <a:endParaRPr lang="sr-Cyrl-RS" dirty="0" smtClean="0">
              <a:latin typeface="Roboto"/>
              <a:ea typeface="Times New Roman"/>
              <a:cs typeface="Times New Roman"/>
            </a:endParaRPr>
          </a:p>
        </p:txBody>
      </p:sp>
    </p:spTree>
    <p:extLst>
      <p:ext uri="{BB962C8B-B14F-4D97-AF65-F5344CB8AC3E}">
        <p14:creationId xmlns:p14="http://schemas.microsoft.com/office/powerpoint/2010/main" val="3612381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452718"/>
            <a:ext cx="10921285" cy="1079868"/>
          </a:xfrm>
        </p:spPr>
        <p:txBody>
          <a:bodyPr/>
          <a:lstStyle/>
          <a:p>
            <a:r>
              <a:rPr lang="en-US" sz="3200" b="1" dirty="0" err="1">
                <a:solidFill>
                  <a:prstClr val="white"/>
                </a:solidFill>
                <a:ea typeface="Times New Roman"/>
                <a:cs typeface="Times New Roman"/>
              </a:rPr>
              <a:t>Редослед</a:t>
            </a:r>
            <a:r>
              <a:rPr lang="en-US" sz="3200" b="1" dirty="0">
                <a:solidFill>
                  <a:prstClr val="white"/>
                </a:solidFill>
                <a:ea typeface="Times New Roman"/>
                <a:cs typeface="Times New Roman"/>
              </a:rPr>
              <a:t> </a:t>
            </a:r>
            <a:r>
              <a:rPr lang="en-US" sz="3200" b="1" dirty="0" err="1">
                <a:solidFill>
                  <a:prstClr val="white"/>
                </a:solidFill>
                <a:ea typeface="Times New Roman"/>
                <a:cs typeface="Times New Roman"/>
              </a:rPr>
              <a:t>поступања</a:t>
            </a:r>
            <a:r>
              <a:rPr lang="en-US" sz="3200" b="1" dirty="0">
                <a:solidFill>
                  <a:prstClr val="white"/>
                </a:solidFill>
                <a:ea typeface="Times New Roman"/>
                <a:cs typeface="Times New Roman"/>
              </a:rPr>
              <a:t> у </a:t>
            </a:r>
            <a:r>
              <a:rPr lang="en-US" sz="3200" b="1" dirty="0" err="1">
                <a:solidFill>
                  <a:prstClr val="white"/>
                </a:solidFill>
                <a:ea typeface="Times New Roman"/>
                <a:cs typeface="Times New Roman"/>
              </a:rPr>
              <a:t>случају</a:t>
            </a:r>
            <a:r>
              <a:rPr lang="en-US" sz="3200" b="1" dirty="0">
                <a:solidFill>
                  <a:prstClr val="white"/>
                </a:solidFill>
                <a:ea typeface="Times New Roman"/>
                <a:cs typeface="Times New Roman"/>
              </a:rPr>
              <a:t> </a:t>
            </a:r>
            <a:r>
              <a:rPr lang="en-US" sz="3200" b="1" dirty="0" err="1">
                <a:solidFill>
                  <a:prstClr val="white"/>
                </a:solidFill>
                <a:ea typeface="Times New Roman"/>
                <a:cs typeface="Times New Roman"/>
              </a:rPr>
              <a:t>насиља</a:t>
            </a:r>
            <a:r>
              <a:rPr lang="en-US" sz="3200" b="1" dirty="0">
                <a:solidFill>
                  <a:prstClr val="white"/>
                </a:solidFill>
                <a:ea typeface="Times New Roman"/>
                <a:cs typeface="Times New Roman"/>
              </a:rPr>
              <a:t> (</a:t>
            </a:r>
            <a:r>
              <a:rPr lang="en-US" sz="3200" b="1" dirty="0" err="1">
                <a:solidFill>
                  <a:prstClr val="white"/>
                </a:solidFill>
                <a:ea typeface="Times New Roman"/>
                <a:cs typeface="Times New Roman"/>
              </a:rPr>
              <a:t>или</a:t>
            </a:r>
            <a:r>
              <a:rPr lang="en-US" sz="3200" b="1" dirty="0">
                <a:solidFill>
                  <a:prstClr val="white"/>
                </a:solidFill>
                <a:ea typeface="Times New Roman"/>
                <a:cs typeface="Times New Roman"/>
              </a:rPr>
              <a:t> </a:t>
            </a:r>
            <a:r>
              <a:rPr lang="en-US" sz="3200" b="1" dirty="0" err="1">
                <a:solidFill>
                  <a:prstClr val="white"/>
                </a:solidFill>
                <a:ea typeface="Times New Roman"/>
                <a:cs typeface="Times New Roman"/>
              </a:rPr>
              <a:t>сумње</a:t>
            </a:r>
            <a:r>
              <a:rPr lang="en-US" sz="3200" b="1" dirty="0">
                <a:solidFill>
                  <a:prstClr val="white"/>
                </a:solidFill>
                <a:ea typeface="Times New Roman"/>
                <a:cs typeface="Times New Roman"/>
              </a:rPr>
              <a:t> </a:t>
            </a:r>
            <a:r>
              <a:rPr lang="en-US" sz="3200" b="1" dirty="0" err="1">
                <a:solidFill>
                  <a:prstClr val="white"/>
                </a:solidFill>
                <a:ea typeface="Times New Roman"/>
                <a:cs typeface="Times New Roman"/>
              </a:rPr>
              <a:t>на</a:t>
            </a:r>
            <a:r>
              <a:rPr lang="en-US" sz="3200" b="1" dirty="0">
                <a:solidFill>
                  <a:prstClr val="white"/>
                </a:solidFill>
                <a:ea typeface="Times New Roman"/>
                <a:cs typeface="Times New Roman"/>
              </a:rPr>
              <a:t> </a:t>
            </a:r>
            <a:r>
              <a:rPr lang="en-US" sz="3200" b="1" dirty="0" err="1">
                <a:solidFill>
                  <a:prstClr val="white"/>
                </a:solidFill>
                <a:ea typeface="Times New Roman"/>
                <a:cs typeface="Times New Roman"/>
              </a:rPr>
              <a:t>насиље</a:t>
            </a:r>
            <a:r>
              <a:rPr lang="en-US" sz="3200" b="1" dirty="0">
                <a:solidFill>
                  <a:prstClr val="white"/>
                </a:solidFill>
                <a:ea typeface="Times New Roman"/>
                <a:cs typeface="Times New Roman"/>
              </a:rPr>
              <a:t>)</a:t>
            </a:r>
            <a:r>
              <a:rPr lang="sr-Cyrl-RS" sz="3200" b="1" dirty="0">
                <a:solidFill>
                  <a:prstClr val="white"/>
                </a:solidFill>
                <a:ea typeface="Times New Roman"/>
                <a:cs typeface="Times New Roman"/>
              </a:rPr>
              <a:t> у </a:t>
            </a:r>
            <a:r>
              <a:rPr lang="sr-Cyrl-RS" sz="3200" b="1" dirty="0" smtClean="0">
                <a:solidFill>
                  <a:prstClr val="white"/>
                </a:solidFill>
                <a:ea typeface="Times New Roman"/>
                <a:cs typeface="Times New Roman"/>
              </a:rPr>
              <a:t>школи</a:t>
            </a:r>
            <a:r>
              <a:rPr lang="sr-Cyrl-RS" sz="3200" b="1" dirty="0">
                <a:solidFill>
                  <a:prstClr val="white"/>
                </a:solidFill>
                <a:ea typeface="Times New Roman"/>
                <a:cs typeface="Times New Roman"/>
              </a:rPr>
              <a:t> </a:t>
            </a:r>
            <a:r>
              <a:rPr lang="sr-Cyrl-RS" sz="3200" b="1" dirty="0" smtClean="0">
                <a:solidFill>
                  <a:prstClr val="white"/>
                </a:solidFill>
                <a:ea typeface="Times New Roman"/>
                <a:cs typeface="Times New Roman"/>
              </a:rPr>
              <a:t>– мере и активности: </a:t>
            </a:r>
            <a:endParaRPr lang="en-US" dirty="0"/>
          </a:p>
        </p:txBody>
      </p:sp>
      <p:sp>
        <p:nvSpPr>
          <p:cNvPr id="3" name="Content Placeholder 2"/>
          <p:cNvSpPr>
            <a:spLocks noGrp="1"/>
          </p:cNvSpPr>
          <p:nvPr>
            <p:ph idx="1"/>
          </p:nvPr>
        </p:nvSpPr>
        <p:spPr>
          <a:xfrm>
            <a:off x="270456" y="1622738"/>
            <a:ext cx="11681138" cy="5235262"/>
          </a:xfrm>
        </p:spPr>
        <p:txBody>
          <a:bodyPr>
            <a:normAutofit/>
          </a:bodyPr>
          <a:lstStyle/>
          <a:p>
            <a:pPr marL="0" lvl="0">
              <a:lnSpc>
                <a:spcPct val="115000"/>
              </a:lnSpc>
              <a:spcBef>
                <a:spcPts val="0"/>
              </a:spcBef>
              <a:spcAft>
                <a:spcPts val="1000"/>
              </a:spcAft>
              <a:buClr>
                <a:srgbClr val="1E5155">
                  <a:lumMod val="40000"/>
                  <a:lumOff val="60000"/>
                </a:srgbClr>
              </a:buClr>
            </a:pPr>
            <a:r>
              <a:rPr lang="sr-Cyrl-RS" sz="1800" b="1" dirty="0" smtClean="0">
                <a:solidFill>
                  <a:prstClr val="white"/>
                </a:solidFill>
                <a:latin typeface="Roboto"/>
                <a:ea typeface="Times New Roman"/>
                <a:cs typeface="Times New Roman"/>
              </a:rPr>
              <a:t>За </a:t>
            </a:r>
            <a:r>
              <a:rPr lang="sr-Cyrl-RS" sz="1800" b="1" dirty="0">
                <a:solidFill>
                  <a:prstClr val="white"/>
                </a:solidFill>
                <a:latin typeface="Roboto"/>
                <a:ea typeface="Times New Roman"/>
                <a:cs typeface="Times New Roman"/>
              </a:rPr>
              <a:t>лакше  повреде обавезе  </a:t>
            </a:r>
            <a:r>
              <a:rPr lang="sr-Cyrl-RS" sz="1800" dirty="0">
                <a:solidFill>
                  <a:prstClr val="white"/>
                </a:solidFill>
                <a:latin typeface="Roboto"/>
                <a:ea typeface="Times New Roman"/>
                <a:cs typeface="Times New Roman"/>
              </a:rPr>
              <a:t>- </a:t>
            </a:r>
            <a:r>
              <a:rPr lang="sr-Cyrl-RS" sz="1800" b="1" dirty="0">
                <a:solidFill>
                  <a:prstClr val="white"/>
                </a:solidFill>
                <a:latin typeface="Roboto"/>
                <a:ea typeface="Times New Roman"/>
                <a:cs typeface="Times New Roman"/>
              </a:rPr>
              <a:t>ПОЈАЧАН ВАСПИТНИ РАД И ДРУШТВЕНО-КОРИСНИ РАД: </a:t>
            </a:r>
            <a:r>
              <a:rPr lang="sr-Cyrl-RS" sz="1800" dirty="0">
                <a:solidFill>
                  <a:prstClr val="white"/>
                </a:solidFill>
                <a:latin typeface="Roboto"/>
                <a:ea typeface="Times New Roman"/>
                <a:cs typeface="Times New Roman"/>
              </a:rPr>
              <a:t>на предлог </a:t>
            </a:r>
            <a:r>
              <a:rPr lang="sr-Cyrl-RS" sz="1800" dirty="0" smtClean="0">
                <a:solidFill>
                  <a:prstClr val="white"/>
                </a:solidFill>
                <a:latin typeface="Roboto"/>
                <a:ea typeface="Times New Roman"/>
                <a:cs typeface="Times New Roman"/>
              </a:rPr>
              <a:t>Тима, психолога/педагога, </a:t>
            </a:r>
            <a:r>
              <a:rPr lang="sr-Cyrl-RS" sz="1800" dirty="0">
                <a:solidFill>
                  <a:prstClr val="white"/>
                </a:solidFill>
                <a:latin typeface="Roboto"/>
                <a:ea typeface="Times New Roman"/>
                <a:cs typeface="Times New Roman"/>
              </a:rPr>
              <a:t>старешине доноси се Индивидуални план који садржи активности усмерене на позитивну промену у понашању, а у то се укључују и родитељи, Ученички парламент, одељењска заједница и родитељи. Прописује се временска динамика и начини. </a:t>
            </a:r>
            <a:r>
              <a:rPr lang="sr-Cyrl-RS" sz="1800" dirty="0" smtClean="0">
                <a:solidFill>
                  <a:prstClr val="white"/>
                </a:solidFill>
                <a:latin typeface="Roboto"/>
                <a:ea typeface="Times New Roman"/>
                <a:cs typeface="Times New Roman"/>
              </a:rPr>
              <a:t>За учињену лакшу повреду обавезе ученику може бити изречена васпитна мера: Опомена / Укор одељењског старешине или Укор Одељењског већа. </a:t>
            </a:r>
            <a:endParaRPr lang="sr-Cyrl-RS" sz="1800" dirty="0">
              <a:solidFill>
                <a:prstClr val="white"/>
              </a:solidFill>
              <a:latin typeface="Roboto"/>
              <a:ea typeface="Times New Roman"/>
              <a:cs typeface="Times New Roman"/>
            </a:endParaRPr>
          </a:p>
          <a:p>
            <a:pPr marL="0" lvl="0">
              <a:lnSpc>
                <a:spcPct val="115000"/>
              </a:lnSpc>
              <a:spcBef>
                <a:spcPts val="0"/>
              </a:spcBef>
              <a:spcAft>
                <a:spcPts val="1000"/>
              </a:spcAft>
              <a:buClr>
                <a:srgbClr val="1E5155">
                  <a:lumMod val="40000"/>
                  <a:lumOff val="60000"/>
                </a:srgbClr>
              </a:buClr>
            </a:pPr>
            <a:r>
              <a:rPr lang="sr-Cyrl-RS" sz="1800" b="1" dirty="0">
                <a:solidFill>
                  <a:prstClr val="white"/>
                </a:solidFill>
                <a:latin typeface="Roboto"/>
                <a:ea typeface="Times New Roman"/>
                <a:cs typeface="Times New Roman"/>
              </a:rPr>
              <a:t>За теже повреде обавезе  </a:t>
            </a:r>
            <a:r>
              <a:rPr lang="sr-Cyrl-RS" sz="1800" b="1" dirty="0" smtClean="0">
                <a:solidFill>
                  <a:prstClr val="white"/>
                </a:solidFill>
                <a:latin typeface="Roboto"/>
                <a:ea typeface="Times New Roman"/>
                <a:cs typeface="Times New Roman"/>
              </a:rPr>
              <a:t>и повреде забране, </a:t>
            </a:r>
            <a:r>
              <a:rPr lang="sr-Cyrl-RS" sz="1800" dirty="0" smtClean="0">
                <a:solidFill>
                  <a:prstClr val="white"/>
                </a:solidFill>
                <a:latin typeface="Roboto"/>
                <a:ea typeface="Times New Roman"/>
                <a:cs typeface="Times New Roman"/>
              </a:rPr>
              <a:t>прописане Законом, спроводи </a:t>
            </a:r>
            <a:r>
              <a:rPr lang="sr-Cyrl-RS" sz="1800" dirty="0">
                <a:solidFill>
                  <a:prstClr val="white"/>
                </a:solidFill>
                <a:latin typeface="Roboto"/>
                <a:ea typeface="Times New Roman"/>
                <a:cs typeface="Times New Roman"/>
              </a:rPr>
              <a:t>се ВАСПИТНО-ДИСЦИПЛИНСКИ ПОСТУПАК, који такође подразумева ПОЈАЧАН ВАСПИТНИ РАД И ДРУШТВЕНО-КОРИСНИ РАД. За тежу повреду обавезе ученик који је починио насиље може бити кажњен Укором директора школе, Укором  Наставничког </a:t>
            </a:r>
            <a:r>
              <a:rPr lang="sr-Cyrl-RS" sz="1800" dirty="0" smtClean="0">
                <a:solidFill>
                  <a:prstClr val="white"/>
                </a:solidFill>
                <a:latin typeface="Roboto"/>
                <a:ea typeface="Times New Roman"/>
                <a:cs typeface="Times New Roman"/>
              </a:rPr>
              <a:t>већа. У најтежим ситуацијама насиља обавештавају се Полицијска управа, Центар за социјални рад, Министарство просвете и платформа „Чувам те“. </a:t>
            </a:r>
            <a:endParaRPr lang="sr-Cyrl-RS" sz="1800" dirty="0">
              <a:solidFill>
                <a:prstClr val="white"/>
              </a:solidFill>
              <a:latin typeface="Roboto"/>
              <a:ea typeface="Times New Roman"/>
              <a:cs typeface="Times New Roman"/>
            </a:endParaRPr>
          </a:p>
          <a:p>
            <a:pPr marL="0" lvl="0">
              <a:lnSpc>
                <a:spcPct val="115000"/>
              </a:lnSpc>
              <a:spcBef>
                <a:spcPts val="0"/>
              </a:spcBef>
              <a:spcAft>
                <a:spcPts val="1000"/>
              </a:spcAft>
              <a:buClr>
                <a:srgbClr val="1E5155">
                  <a:lumMod val="40000"/>
                  <a:lumOff val="60000"/>
                </a:srgbClr>
              </a:buClr>
            </a:pPr>
            <a:r>
              <a:rPr lang="sr-Cyrl-RS" sz="1800" dirty="0">
                <a:solidFill>
                  <a:prstClr val="white"/>
                </a:solidFill>
                <a:latin typeface="Roboto"/>
                <a:ea typeface="Times New Roman"/>
                <a:cs typeface="Times New Roman"/>
              </a:rPr>
              <a:t>За дете/жртву насиља сачињава се План </a:t>
            </a:r>
            <a:r>
              <a:rPr lang="sr-Cyrl-RS" sz="1800" dirty="0" smtClean="0">
                <a:solidFill>
                  <a:prstClr val="white"/>
                </a:solidFill>
                <a:latin typeface="Roboto"/>
                <a:ea typeface="Times New Roman"/>
                <a:cs typeface="Times New Roman"/>
              </a:rPr>
              <a:t>заштите, </a:t>
            </a:r>
            <a:r>
              <a:rPr lang="sr-Cyrl-RS" sz="1800" dirty="0">
                <a:solidFill>
                  <a:prstClr val="white"/>
                </a:solidFill>
                <a:latin typeface="Roboto"/>
                <a:ea typeface="Times New Roman"/>
                <a:cs typeface="Times New Roman"/>
              </a:rPr>
              <a:t>како би се ученик оснажио и </a:t>
            </a:r>
            <a:r>
              <a:rPr lang="sr-Cyrl-RS" sz="1800" dirty="0" smtClean="0">
                <a:solidFill>
                  <a:prstClr val="white"/>
                </a:solidFill>
                <a:latin typeface="Roboto"/>
                <a:ea typeface="Times New Roman"/>
                <a:cs typeface="Times New Roman"/>
              </a:rPr>
              <a:t>превазишао ситуацију.</a:t>
            </a:r>
          </a:p>
          <a:p>
            <a:pPr marL="0" lvl="0">
              <a:lnSpc>
                <a:spcPct val="115000"/>
              </a:lnSpc>
              <a:spcBef>
                <a:spcPts val="0"/>
              </a:spcBef>
              <a:spcAft>
                <a:spcPts val="1000"/>
              </a:spcAft>
              <a:buClr>
                <a:srgbClr val="1E5155">
                  <a:lumMod val="40000"/>
                  <a:lumOff val="60000"/>
                </a:srgbClr>
              </a:buClr>
            </a:pPr>
            <a:r>
              <a:rPr lang="sr-Cyrl-RS" sz="1800" dirty="0" smtClean="0">
                <a:latin typeface="Roboto"/>
                <a:ea typeface="Times New Roman"/>
                <a:cs typeface="Times New Roman"/>
              </a:rPr>
              <a:t>6. Школа прати понашање ученика које је трпело, које је извршило насиље, али и ученика који су индиректно били укључени (сведоци). </a:t>
            </a:r>
            <a:endParaRPr lang="en-US" sz="1800" dirty="0"/>
          </a:p>
        </p:txBody>
      </p:sp>
    </p:spTree>
    <p:extLst>
      <p:ext uri="{BB962C8B-B14F-4D97-AF65-F5344CB8AC3E}">
        <p14:creationId xmlns:p14="http://schemas.microsoft.com/office/powerpoint/2010/main" val="1210751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Да закључимо...</a:t>
            </a:r>
            <a:endParaRPr lang="en-US" dirty="0"/>
          </a:p>
        </p:txBody>
      </p:sp>
      <p:sp>
        <p:nvSpPr>
          <p:cNvPr id="3" name="Content Placeholder 2"/>
          <p:cNvSpPr>
            <a:spLocks noGrp="1"/>
          </p:cNvSpPr>
          <p:nvPr>
            <p:ph idx="1"/>
          </p:nvPr>
        </p:nvSpPr>
        <p:spPr>
          <a:xfrm>
            <a:off x="1103312" y="1249252"/>
            <a:ext cx="8946541" cy="4999148"/>
          </a:xfrm>
        </p:spPr>
        <p:txBody>
          <a:bodyPr>
            <a:normAutofit/>
          </a:bodyPr>
          <a:lstStyle/>
          <a:p>
            <a:r>
              <a:rPr lang="sr-Cyrl-RS" sz="2400" b="1" dirty="0" smtClean="0"/>
              <a:t>Дете има своја права која су у складу са обавезама и одговорностима. </a:t>
            </a:r>
          </a:p>
          <a:p>
            <a:r>
              <a:rPr lang="sr-Cyrl-RS" sz="2400" b="1" dirty="0" smtClean="0"/>
              <a:t>Поштовање различитости, хуманост и толеранција  насупрот насиљу и дискриминацији. </a:t>
            </a:r>
          </a:p>
          <a:p>
            <a:r>
              <a:rPr lang="sr-Cyrl-RS" sz="2400" b="1" dirty="0" smtClean="0"/>
              <a:t>Поштовање правила понашања. </a:t>
            </a:r>
          </a:p>
          <a:p>
            <a:r>
              <a:rPr lang="sr-Cyrl-RS" sz="2400" b="1" dirty="0" smtClean="0"/>
              <a:t>Одговорност за поступке. </a:t>
            </a:r>
            <a:endParaRPr lang="en-US" sz="2400" b="1"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90" y="4277977"/>
            <a:ext cx="11147089"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38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Шта је насиље, а шта није?</a:t>
            </a:r>
            <a:endParaRPr lang="en-US" dirty="0"/>
          </a:p>
        </p:txBody>
      </p:sp>
      <p:sp>
        <p:nvSpPr>
          <p:cNvPr id="3" name="Content Placeholder 2"/>
          <p:cNvSpPr>
            <a:spLocks noGrp="1"/>
          </p:cNvSpPr>
          <p:nvPr>
            <p:ph idx="1"/>
          </p:nvPr>
        </p:nvSpPr>
        <p:spPr>
          <a:xfrm>
            <a:off x="463640" y="1584102"/>
            <a:ext cx="10985678" cy="4664298"/>
          </a:xfrm>
        </p:spPr>
        <p:txBody>
          <a:bodyPr>
            <a:normAutofit lnSpcReduction="10000"/>
          </a:bodyPr>
          <a:lstStyle/>
          <a:p>
            <a:pPr marL="0" marR="0">
              <a:lnSpc>
                <a:spcPct val="115000"/>
              </a:lnSpc>
              <a:spcBef>
                <a:spcPts val="0"/>
              </a:spcBef>
              <a:spcAft>
                <a:spcPts val="1000"/>
              </a:spcAft>
            </a:pPr>
            <a:r>
              <a:rPr lang="sr-Cyrl-RS" sz="2400" dirty="0">
                <a:latin typeface="Arial"/>
                <a:ea typeface="Times New Roman"/>
                <a:cs typeface="Times New Roman"/>
              </a:rPr>
              <a:t>Када је реч о насиљу над децом, оно може да буде учињено од стране одраслих, као и од стране саме деце. Када деца над другом децом врше насиље, у питању је </a:t>
            </a:r>
            <a:r>
              <a:rPr lang="sr-Cyrl-RS" sz="2600" b="1" dirty="0">
                <a:latin typeface="Arial"/>
                <a:ea typeface="Times New Roman"/>
                <a:cs typeface="Times New Roman"/>
              </a:rPr>
              <a:t>вршњачко насиље</a:t>
            </a:r>
            <a:r>
              <a:rPr lang="sr-Cyrl-RS" sz="2400" b="1" dirty="0">
                <a:latin typeface="Arial"/>
                <a:ea typeface="Times New Roman"/>
                <a:cs typeface="Times New Roman"/>
              </a:rPr>
              <a:t>.</a:t>
            </a:r>
            <a:endParaRPr lang="en-US" sz="2400" dirty="0">
              <a:latin typeface="Calisto MT" pitchFamily="18" charset="0"/>
              <a:ea typeface="Calibri"/>
              <a:cs typeface="Times New Roman"/>
            </a:endParaRPr>
          </a:p>
          <a:p>
            <a:pPr marL="0" marR="0">
              <a:lnSpc>
                <a:spcPct val="115000"/>
              </a:lnSpc>
              <a:spcBef>
                <a:spcPts val="0"/>
              </a:spcBef>
              <a:spcAft>
                <a:spcPts val="1000"/>
              </a:spcAft>
            </a:pPr>
            <a:r>
              <a:rPr lang="sr-Cyrl-RS" sz="2400" b="1" u="sng" dirty="0">
                <a:latin typeface="Arial"/>
                <a:ea typeface="Times New Roman"/>
                <a:cs typeface="Times New Roman"/>
              </a:rPr>
              <a:t>У насиље се не могу сврстати следеће појаве</a:t>
            </a:r>
            <a:r>
              <a:rPr lang="sr-Cyrl-RS" sz="2400" b="1" dirty="0">
                <a:latin typeface="Arial"/>
                <a:ea typeface="Times New Roman"/>
                <a:cs typeface="Times New Roman"/>
              </a:rPr>
              <a:t>:</a:t>
            </a:r>
            <a:endParaRPr lang="en-US" sz="2400" dirty="0">
              <a:latin typeface="Calisto MT" pitchFamily="18" charset="0"/>
              <a:ea typeface="Calibri"/>
              <a:cs typeface="Times New Roman"/>
            </a:endParaRPr>
          </a:p>
          <a:p>
            <a:pPr lvl="0" fontAlgn="base">
              <a:lnSpc>
                <a:spcPct val="115000"/>
              </a:lnSpc>
              <a:spcBef>
                <a:spcPts val="0"/>
              </a:spcBef>
              <a:spcAft>
                <a:spcPts val="480"/>
              </a:spcAft>
              <a:buSzPts val="1000"/>
              <a:buFont typeface="Symbol"/>
              <a:buChar char=""/>
              <a:tabLst>
                <a:tab pos="457200" algn="l"/>
              </a:tabLst>
            </a:pPr>
            <a:r>
              <a:rPr lang="sr-Cyrl-RS" sz="2400" dirty="0">
                <a:latin typeface="Arial"/>
                <a:ea typeface="Times New Roman"/>
                <a:cs typeface="Times New Roman"/>
              </a:rPr>
              <a:t>једнократни инцидент који се не понавља;</a:t>
            </a:r>
            <a:endParaRPr lang="en-US" sz="2400" dirty="0">
              <a:latin typeface="Calisto MT" pitchFamily="18" charset="0"/>
              <a:ea typeface="Calibri"/>
              <a:cs typeface="Times New Roman"/>
            </a:endParaRPr>
          </a:p>
          <a:p>
            <a:pPr lvl="0" fontAlgn="base">
              <a:lnSpc>
                <a:spcPct val="115000"/>
              </a:lnSpc>
              <a:spcBef>
                <a:spcPts val="0"/>
              </a:spcBef>
              <a:spcAft>
                <a:spcPts val="480"/>
              </a:spcAft>
              <a:buSzPts val="1000"/>
              <a:buFont typeface="Symbol"/>
              <a:buChar char=""/>
              <a:tabLst>
                <a:tab pos="457200" algn="l"/>
              </a:tabLst>
            </a:pPr>
            <a:r>
              <a:rPr lang="sr-Cyrl-RS" sz="2400" dirty="0">
                <a:latin typeface="Arial"/>
                <a:ea typeface="Times New Roman"/>
                <a:cs typeface="Times New Roman"/>
              </a:rPr>
              <a:t>пријатељска размирица, свађа која се конструктивно решава;</a:t>
            </a:r>
            <a:endParaRPr lang="en-US" sz="2400" dirty="0">
              <a:latin typeface="Calisto MT" pitchFamily="18" charset="0"/>
              <a:ea typeface="Calibri"/>
              <a:cs typeface="Times New Roman"/>
            </a:endParaRPr>
          </a:p>
          <a:p>
            <a:pPr lvl="0" fontAlgn="base">
              <a:lnSpc>
                <a:spcPct val="115000"/>
              </a:lnSpc>
              <a:spcBef>
                <a:spcPts val="0"/>
              </a:spcBef>
              <a:spcAft>
                <a:spcPts val="480"/>
              </a:spcAft>
              <a:buSzPts val="1000"/>
              <a:buFont typeface="Symbol"/>
              <a:buChar char=""/>
              <a:tabLst>
                <a:tab pos="457200" algn="l"/>
              </a:tabLst>
            </a:pPr>
            <a:r>
              <a:rPr lang="sr-Cyrl-RS" sz="2400" dirty="0">
                <a:latin typeface="Arial"/>
                <a:ea typeface="Times New Roman"/>
                <a:cs typeface="Times New Roman"/>
              </a:rPr>
              <a:t>случајно наношење бола (без намере да се повреди) без понављања.</a:t>
            </a:r>
            <a:endParaRPr lang="en-US" sz="2400" dirty="0">
              <a:latin typeface="Calisto MT" pitchFamily="18" charset="0"/>
              <a:ea typeface="Calibri"/>
              <a:cs typeface="Times New Roman"/>
            </a:endParaRPr>
          </a:p>
          <a:p>
            <a:pPr marL="0" marR="0">
              <a:lnSpc>
                <a:spcPct val="115000"/>
              </a:lnSpc>
              <a:spcBef>
                <a:spcPts val="0"/>
              </a:spcBef>
              <a:spcAft>
                <a:spcPts val="1000"/>
              </a:spcAft>
            </a:pPr>
            <a:r>
              <a:rPr lang="sr-Cyrl-RS" sz="2400" u="sng" dirty="0">
                <a:latin typeface="Arial"/>
                <a:ea typeface="Times New Roman"/>
                <a:cs typeface="Times New Roman"/>
              </a:rPr>
              <a:t>Насилно понашање је широко распрострањен проблем. </a:t>
            </a:r>
            <a:r>
              <a:rPr lang="sr-Cyrl-RS" sz="2400" dirty="0">
                <a:latin typeface="Arial"/>
                <a:ea typeface="Times New Roman"/>
                <a:cs typeface="Times New Roman"/>
              </a:rPr>
              <a:t>Појављује се на свим узрастима и у свим културама. Понекад деца опонашају нечије или испољавају научено понашање.</a:t>
            </a:r>
            <a:endParaRPr lang="en-US" sz="2400" dirty="0">
              <a:latin typeface="Calisto MT" pitchFamily="18" charset="0"/>
              <a:ea typeface="Calibri"/>
              <a:cs typeface="Times New Roman"/>
            </a:endParaRPr>
          </a:p>
          <a:p>
            <a:endParaRPr lang="en-US" dirty="0"/>
          </a:p>
        </p:txBody>
      </p:sp>
    </p:spTree>
    <p:extLst>
      <p:ext uri="{BB962C8B-B14F-4D97-AF65-F5344CB8AC3E}">
        <p14:creationId xmlns:p14="http://schemas.microsoft.com/office/powerpoint/2010/main" val="77619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b="1" i="1" dirty="0" smtClean="0">
                <a:latin typeface="Calisto MT" panose="02040603050505030304" pitchFamily="18" charset="0"/>
              </a:rPr>
              <a:t>Шта је вршњачко насиље</a:t>
            </a:r>
            <a:r>
              <a:rPr lang="sr-Latn-RS" b="1" i="1" dirty="0" smtClean="0">
                <a:latin typeface="Calisto MT" panose="02040603050505030304" pitchFamily="18" charset="0"/>
              </a:rPr>
              <a:t>?</a:t>
            </a:r>
            <a:endParaRPr lang="en-GB" b="1" i="1" dirty="0">
              <a:latin typeface="Calisto MT" panose="02040603050505030304" pitchFamily="18" charset="0"/>
            </a:endParaRPr>
          </a:p>
        </p:txBody>
      </p:sp>
      <p:sp>
        <p:nvSpPr>
          <p:cNvPr id="3" name="Content Placeholder 2"/>
          <p:cNvSpPr>
            <a:spLocks noGrp="1"/>
          </p:cNvSpPr>
          <p:nvPr>
            <p:ph idx="1"/>
          </p:nvPr>
        </p:nvSpPr>
        <p:spPr>
          <a:xfrm>
            <a:off x="913795" y="1686067"/>
            <a:ext cx="10353762" cy="4058751"/>
          </a:xfrm>
        </p:spPr>
        <p:txBody>
          <a:bodyPr/>
          <a:lstStyle/>
          <a:p>
            <a:r>
              <a:rPr lang="sr-Cyrl-RS" sz="2400" u="sng" dirty="0" smtClean="0">
                <a:solidFill>
                  <a:schemeClr val="tx1"/>
                </a:solidFill>
                <a:effectLst/>
                <a:latin typeface="Calisto MT" panose="02040603050505030304" pitchFamily="18" charset="0"/>
                <a:ea typeface="MS Mincho" panose="02020609040205080304" pitchFamily="49" charset="-128"/>
              </a:rPr>
              <a:t>Вршњачко насиље је нежељено, агресивно понашање међу децом школског узраста</a:t>
            </a:r>
            <a:r>
              <a:rPr lang="sr-Cyrl-RS" sz="2400" dirty="0" smtClean="0">
                <a:solidFill>
                  <a:schemeClr val="tx1"/>
                </a:solidFill>
                <a:effectLst/>
                <a:latin typeface="Calisto MT" panose="02040603050505030304" pitchFamily="18" charset="0"/>
                <a:ea typeface="MS Mincho" panose="02020609040205080304" pitchFamily="49" charset="-128"/>
              </a:rPr>
              <a:t>, које се временом понавља или има потенцијал да се понавља. Оно укључује поступке попут претњи, оговарања, физичких или вербалних напада и намерног искључивања некога из групе. </a:t>
            </a:r>
            <a:endParaRPr lang="sr-Latn-RS" sz="2400" dirty="0" smtClean="0">
              <a:solidFill>
                <a:schemeClr val="tx1"/>
              </a:solidFill>
              <a:effectLst/>
              <a:latin typeface="Calisto MT" panose="02040603050505030304" pitchFamily="18" charset="0"/>
              <a:ea typeface="MS Mincho" panose="02020609040205080304" pitchFamily="49" charset="-128"/>
            </a:endParaRPr>
          </a:p>
          <a:p>
            <a:endParaRPr lang="sr-Latn-RS" dirty="0" smtClean="0">
              <a:solidFill>
                <a:schemeClr val="tx1"/>
              </a:solidFill>
              <a:effectLst/>
              <a:latin typeface="+mj-lt"/>
              <a:ea typeface="MS Mincho" panose="02020609040205080304" pitchFamily="49" charset="-128"/>
            </a:endParaRPr>
          </a:p>
          <a:p>
            <a:endParaRPr lang="en-GB" dirty="0">
              <a:solidFill>
                <a:schemeClr val="tx1"/>
              </a:solidFill>
              <a:latin typeface="+mj-lt"/>
              <a:ea typeface="MS Mincho" panose="02020609040205080304" pitchFamily="49" charset="-128"/>
            </a:endParaRPr>
          </a:p>
        </p:txBody>
      </p:sp>
      <p:pic>
        <p:nvPicPr>
          <p:cNvPr id="4" name="Picture 3"/>
          <p:cNvPicPr>
            <a:picLocks noChangeAspect="1"/>
          </p:cNvPicPr>
          <p:nvPr/>
        </p:nvPicPr>
        <p:blipFill>
          <a:blip r:embed="rId2"/>
          <a:stretch>
            <a:fillRect/>
          </a:stretch>
        </p:blipFill>
        <p:spPr>
          <a:xfrm>
            <a:off x="2578762" y="3408569"/>
            <a:ext cx="5861693" cy="3297202"/>
          </a:xfrm>
          <a:prstGeom prst="rect">
            <a:avLst/>
          </a:prstGeom>
        </p:spPr>
      </p:pic>
    </p:spTree>
    <p:extLst>
      <p:ext uri="{BB962C8B-B14F-4D97-AF65-F5344CB8AC3E}">
        <p14:creationId xmlns:p14="http://schemas.microsoft.com/office/powerpoint/2010/main" val="1136327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Где се најчешће дешава вршњачко насиље?</a:t>
            </a:r>
            <a:endParaRPr lang="en-US" dirty="0"/>
          </a:p>
        </p:txBody>
      </p:sp>
      <p:sp>
        <p:nvSpPr>
          <p:cNvPr id="3" name="Content Placeholder 2"/>
          <p:cNvSpPr>
            <a:spLocks noGrp="1"/>
          </p:cNvSpPr>
          <p:nvPr>
            <p:ph idx="1"/>
          </p:nvPr>
        </p:nvSpPr>
        <p:spPr>
          <a:xfrm>
            <a:off x="270456" y="1815921"/>
            <a:ext cx="9779397" cy="4906851"/>
          </a:xfrm>
        </p:spPr>
        <p:txBody>
          <a:bodyPr>
            <a:noAutofit/>
          </a:bodyPr>
          <a:lstStyle/>
          <a:p>
            <a:pPr marL="0" marR="0">
              <a:lnSpc>
                <a:spcPct val="115000"/>
              </a:lnSpc>
              <a:spcBef>
                <a:spcPts val="0"/>
              </a:spcBef>
              <a:spcAft>
                <a:spcPts val="1000"/>
              </a:spcAft>
            </a:pPr>
            <a:r>
              <a:rPr lang="sr-Cyrl-RS" sz="2400" dirty="0" smtClean="0">
                <a:latin typeface="Arial"/>
                <a:ea typeface="Times New Roman"/>
                <a:cs typeface="Times New Roman"/>
              </a:rPr>
              <a:t>Вршњачко </a:t>
            </a:r>
            <a:r>
              <a:rPr lang="sr-Cyrl-RS" sz="2400" dirty="0">
                <a:latin typeface="Arial"/>
                <a:ea typeface="Times New Roman"/>
                <a:cs typeface="Times New Roman"/>
              </a:rPr>
              <a:t>насиље се дешава у школи, и то у време одмора, у учионици, на ходнику или у дворишту. По правилу, у тим ситуацијама одрасли нису присутни. Насиље међу вршњацима се дешава и пре почетка наставе или по њеном завршетку, на путу у школу или при повратку кући. Школска дворишта и игралишта су места на којима деца проводе своје слободно време и честе  су локације на којима се догађа вршњачко насиље.</a:t>
            </a:r>
            <a:endParaRPr lang="en-US" sz="2400" dirty="0">
              <a:latin typeface="Calibri"/>
              <a:ea typeface="Calibri"/>
              <a:cs typeface="Times New Roman"/>
            </a:endParaRPr>
          </a:p>
          <a:p>
            <a:pPr marL="0" marR="0">
              <a:lnSpc>
                <a:spcPct val="115000"/>
              </a:lnSpc>
              <a:spcBef>
                <a:spcPts val="0"/>
              </a:spcBef>
              <a:spcAft>
                <a:spcPts val="1000"/>
              </a:spcAft>
            </a:pPr>
            <a:r>
              <a:rPr lang="sr-Cyrl-RS" sz="2400" dirty="0" smtClean="0">
                <a:latin typeface="Arial"/>
                <a:ea typeface="Times New Roman"/>
                <a:cs typeface="Times New Roman"/>
              </a:rPr>
              <a:t>На насилна понашања ученика  потребно је да реагују наставници, стручни сарадници, али и вршњаци! Изостанак реакције само олакшава насилним ученицима да буду агресивни и да застрашују друге. </a:t>
            </a:r>
            <a:endParaRPr lang="en-US" sz="2400" dirty="0"/>
          </a:p>
        </p:txBody>
      </p:sp>
    </p:spTree>
    <p:extLst>
      <p:ext uri="{BB962C8B-B14F-4D97-AF65-F5344CB8AC3E}">
        <p14:creationId xmlns:p14="http://schemas.microsoft.com/office/powerpoint/2010/main" val="278043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4" y="452719"/>
            <a:ext cx="10174310" cy="899564"/>
          </a:xfrm>
        </p:spPr>
        <p:txBody>
          <a:bodyPr/>
          <a:lstStyle/>
          <a:p>
            <a:r>
              <a:rPr lang="sr-Cyrl-RS" dirty="0" smtClean="0"/>
              <a:t>О деци која се понашају насилно...</a:t>
            </a:r>
            <a:endParaRPr lang="en-US" dirty="0"/>
          </a:p>
        </p:txBody>
      </p:sp>
      <p:sp>
        <p:nvSpPr>
          <p:cNvPr id="3" name="Content Placeholder 2"/>
          <p:cNvSpPr>
            <a:spLocks noGrp="1"/>
          </p:cNvSpPr>
          <p:nvPr>
            <p:ph idx="1"/>
          </p:nvPr>
        </p:nvSpPr>
        <p:spPr>
          <a:xfrm>
            <a:off x="334852" y="1197735"/>
            <a:ext cx="9715002" cy="5050664"/>
          </a:xfrm>
        </p:spPr>
        <p:txBody>
          <a:bodyPr>
            <a:normAutofit fontScale="92500" lnSpcReduction="10000"/>
          </a:bodyPr>
          <a:lstStyle/>
          <a:p>
            <a:pPr marL="0" marR="0">
              <a:lnSpc>
                <a:spcPct val="115000"/>
              </a:lnSpc>
              <a:spcBef>
                <a:spcPts val="0"/>
              </a:spcBef>
              <a:spcAft>
                <a:spcPts val="1000"/>
              </a:spcAft>
            </a:pPr>
            <a:r>
              <a:rPr lang="sr-Cyrl-RS" sz="2400" dirty="0">
                <a:latin typeface="Arial"/>
                <a:ea typeface="Times New Roman"/>
                <a:cs typeface="Times New Roman"/>
              </a:rPr>
              <a:t>Понекад деца која се понашају насилно немају свест о штетности таквог понашања. Она могу бити подстицана од стране других (</a:t>
            </a:r>
            <a:r>
              <a:rPr lang="sr-Cyrl-RS" sz="2400" dirty="0" smtClean="0">
                <a:latin typeface="Arial"/>
                <a:ea typeface="Times New Roman"/>
                <a:cs typeface="Times New Roman"/>
              </a:rPr>
              <a:t>нпр.другова, пријатеља</a:t>
            </a:r>
            <a:r>
              <a:rPr lang="sr-Cyrl-RS" sz="2400" dirty="0">
                <a:latin typeface="Arial"/>
                <a:ea typeface="Times New Roman"/>
                <a:cs typeface="Times New Roman"/>
              </a:rPr>
              <a:t>) на насилно понашање, или опонашају старију браћу, сестре или људе којима се </a:t>
            </a:r>
            <a:r>
              <a:rPr lang="sr-Cyrl-RS" sz="2400" dirty="0" smtClean="0">
                <a:latin typeface="Arial"/>
                <a:ea typeface="Times New Roman"/>
                <a:cs typeface="Times New Roman"/>
              </a:rPr>
              <a:t>диве због таквог понашања. Они</a:t>
            </a:r>
          </a:p>
          <a:p>
            <a:pPr marL="0" marR="0">
              <a:lnSpc>
                <a:spcPct val="115000"/>
              </a:lnSpc>
              <a:spcBef>
                <a:spcPts val="0"/>
              </a:spcBef>
              <a:spcAft>
                <a:spcPts val="1000"/>
              </a:spcAft>
            </a:pPr>
            <a:r>
              <a:rPr lang="sr-Cyrl-RS" sz="2400" dirty="0" smtClean="0">
                <a:latin typeface="Arial"/>
                <a:ea typeface="Times New Roman"/>
                <a:cs typeface="Times New Roman"/>
              </a:rPr>
              <a:t>Оваква деца  </a:t>
            </a:r>
            <a:r>
              <a:rPr lang="sr-Cyrl-RS" sz="2400" dirty="0">
                <a:latin typeface="Arial"/>
                <a:ea typeface="Times New Roman"/>
                <a:cs typeface="Times New Roman"/>
              </a:rPr>
              <a:t>можда не знају за боље начине комуницирања с вршњацима или пролазе кроз неке проблеме, па се то рефлектује кроз насиље. </a:t>
            </a:r>
            <a:endParaRPr lang="sr-Cyrl-RS" sz="2400" dirty="0" smtClean="0">
              <a:latin typeface="Arial"/>
              <a:ea typeface="Times New Roman"/>
              <a:cs typeface="Times New Roman"/>
            </a:endParaRPr>
          </a:p>
          <a:p>
            <a:pPr marL="0" marR="0">
              <a:lnSpc>
                <a:spcPct val="115000"/>
              </a:lnSpc>
              <a:spcBef>
                <a:spcPts val="0"/>
              </a:spcBef>
              <a:spcAft>
                <a:spcPts val="1000"/>
              </a:spcAft>
            </a:pPr>
            <a:r>
              <a:rPr lang="sr-Cyrl-RS" sz="2400" dirty="0" smtClean="0">
                <a:latin typeface="Arial"/>
                <a:ea typeface="Times New Roman"/>
                <a:cs typeface="Times New Roman"/>
              </a:rPr>
              <a:t> </a:t>
            </a:r>
            <a:r>
              <a:rPr lang="sr-Cyrl-RS" sz="2400" dirty="0">
                <a:latin typeface="Arial"/>
                <a:ea typeface="Times New Roman"/>
                <a:cs typeface="Times New Roman"/>
              </a:rPr>
              <a:t>Деца могу бити и организатори групе, тј. подстицати и наговарати друге да се насилно понашају.</a:t>
            </a:r>
            <a:endParaRPr lang="en-US" sz="2400" dirty="0">
              <a:latin typeface="Calibri"/>
              <a:ea typeface="Calibri"/>
              <a:cs typeface="Times New Roman"/>
            </a:endParaRPr>
          </a:p>
          <a:p>
            <a:pPr marL="0" marR="0">
              <a:lnSpc>
                <a:spcPct val="115000"/>
              </a:lnSpc>
              <a:spcBef>
                <a:spcPts val="0"/>
              </a:spcBef>
              <a:spcAft>
                <a:spcPts val="1000"/>
              </a:spcAft>
            </a:pPr>
            <a:r>
              <a:rPr lang="sr-Cyrl-RS" sz="2400" dirty="0">
                <a:latin typeface="Arial"/>
                <a:ea typeface="Times New Roman"/>
                <a:cs typeface="Times New Roman"/>
              </a:rPr>
              <a:t>Деци која се понашају насилно такође треба помоћи, а не само казнити их. Ако се њима не помогне, они ће одрасти у насилне одрасле људе и насиљем ће решавати своје проблеме.</a:t>
            </a:r>
            <a:endParaRPr lang="en-US" sz="2400" dirty="0">
              <a:latin typeface="Calibri"/>
              <a:ea typeface="Calibri"/>
              <a:cs typeface="Times New Roman"/>
            </a:endParaRPr>
          </a:p>
          <a:p>
            <a:endParaRPr lang="en-US" dirty="0"/>
          </a:p>
        </p:txBody>
      </p:sp>
    </p:spTree>
    <p:extLst>
      <p:ext uri="{BB962C8B-B14F-4D97-AF65-F5344CB8AC3E}">
        <p14:creationId xmlns:p14="http://schemas.microsoft.com/office/powerpoint/2010/main" val="68004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Последице насиља</a:t>
            </a:r>
            <a:endParaRPr lang="en-US" dirty="0"/>
          </a:p>
        </p:txBody>
      </p:sp>
      <p:sp>
        <p:nvSpPr>
          <p:cNvPr id="3" name="Content Placeholder 2"/>
          <p:cNvSpPr>
            <a:spLocks noGrp="1"/>
          </p:cNvSpPr>
          <p:nvPr>
            <p:ph idx="1"/>
          </p:nvPr>
        </p:nvSpPr>
        <p:spPr>
          <a:xfrm>
            <a:off x="180304" y="1249252"/>
            <a:ext cx="9869549" cy="4999148"/>
          </a:xfrm>
        </p:spPr>
        <p:txBody>
          <a:bodyPr>
            <a:normAutofit fontScale="92500" lnSpcReduction="20000"/>
          </a:bodyPr>
          <a:lstStyle/>
          <a:p>
            <a:r>
              <a:rPr lang="en-US" sz="2400" b="1" dirty="0" smtClean="0">
                <a:latin typeface="Arial" pitchFamily="34" charset="0"/>
                <a:ea typeface="Times New Roman"/>
                <a:cs typeface="Arial" pitchFamily="34" charset="0"/>
              </a:rPr>
              <a:t>Жртве </a:t>
            </a:r>
            <a:r>
              <a:rPr lang="en-US" sz="2400" b="1" dirty="0" err="1">
                <a:latin typeface="Arial" pitchFamily="34" charset="0"/>
                <a:ea typeface="Times New Roman"/>
                <a:cs typeface="Arial" pitchFamily="34" charset="0"/>
              </a:rPr>
              <a:t>насиља</a:t>
            </a:r>
            <a:r>
              <a:rPr lang="en-US" sz="2400" b="1"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трпе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изолованост</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од</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вршњака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јер</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они</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не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желе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дружити</a:t>
            </a:r>
            <a:r>
              <a:rPr lang="en-US" sz="2400" dirty="0">
                <a:latin typeface="Arial" pitchFamily="34" charset="0"/>
                <a:ea typeface="Times New Roman"/>
                <a:cs typeface="Arial" pitchFamily="34" charset="0"/>
              </a:rPr>
              <a:t> с </a:t>
            </a:r>
            <a:r>
              <a:rPr lang="en-US" sz="2400" dirty="0" err="1">
                <a:latin typeface="Arial" pitchFamily="34" charset="0"/>
                <a:ea typeface="Times New Roman"/>
                <a:cs typeface="Arial" pitchFamily="34" charset="0"/>
              </a:rPr>
              <a:t>онима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који</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неомиљени</a:t>
            </a:r>
            <a:r>
              <a:rPr lang="en-US" sz="2400" dirty="0">
                <a:latin typeface="Arial" pitchFamily="34" charset="0"/>
                <a:ea typeface="Times New Roman"/>
                <a:cs typeface="Arial" pitchFamily="34" charset="0"/>
              </a:rPr>
              <a:t> и </a:t>
            </a:r>
            <a:r>
              <a:rPr lang="en-US" sz="2400" dirty="0" err="1">
                <a:latin typeface="Arial" pitchFamily="34" charset="0"/>
                <a:ea typeface="Times New Roman"/>
                <a:cs typeface="Arial" pitchFamily="34" charset="0"/>
              </a:rPr>
              <a:t>злостављани</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због</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страха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да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би</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исто</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могло</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догодити</a:t>
            </a:r>
            <a:r>
              <a:rPr lang="en-US" sz="2400" dirty="0">
                <a:latin typeface="Arial" pitchFamily="34" charset="0"/>
                <a:ea typeface="Times New Roman"/>
                <a:cs typeface="Arial" pitchFamily="34" charset="0"/>
              </a:rPr>
              <a:t> и </a:t>
            </a:r>
            <a:r>
              <a:rPr lang="en-US" sz="2400" dirty="0" err="1" smtClean="0">
                <a:latin typeface="Arial" pitchFamily="34" charset="0"/>
                <a:ea typeface="Times New Roman"/>
                <a:cs typeface="Arial" pitchFamily="34" charset="0"/>
              </a:rPr>
              <a:t>њима</a:t>
            </a:r>
            <a:r>
              <a:rPr lang="sr-Cyrl-RS" sz="2400" dirty="0" smtClean="0">
                <a:latin typeface="Arial" pitchFamily="34" charset="0"/>
                <a:ea typeface="Times New Roman"/>
                <a:cs typeface="Arial" pitchFamily="34" charset="0"/>
              </a:rPr>
              <a:t>. </a:t>
            </a:r>
          </a:p>
          <a:p>
            <a:r>
              <a:rPr lang="en-US" sz="2400" dirty="0" err="1">
                <a:latin typeface="Arial" pitchFamily="34" charset="0"/>
                <a:ea typeface="Times New Roman"/>
                <a:cs typeface="Arial" pitchFamily="34" charset="0"/>
              </a:rPr>
              <a:t>Деца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која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изложена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насиљу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често</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физички</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повређена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постају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плашљива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не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иде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им</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се</a:t>
            </a:r>
            <a:r>
              <a:rPr lang="en-US" sz="2400" dirty="0">
                <a:latin typeface="Arial" pitchFamily="34" charset="0"/>
                <a:ea typeface="Times New Roman"/>
                <a:cs typeface="Arial" pitchFamily="34" charset="0"/>
              </a:rPr>
              <a:t> у </a:t>
            </a:r>
            <a:r>
              <a:rPr lang="en-US" sz="2400" dirty="0" err="1" smtClean="0">
                <a:latin typeface="Arial" pitchFamily="34" charset="0"/>
                <a:ea typeface="Times New Roman"/>
                <a:cs typeface="Arial" pitchFamily="34" charset="0"/>
              </a:rPr>
              <a:t>школу</a:t>
            </a:r>
            <a:r>
              <a:rPr lang="en-US" sz="2400" dirty="0" smtClean="0">
                <a:latin typeface="Arial" pitchFamily="34" charset="0"/>
                <a:ea typeface="Times New Roman"/>
                <a:cs typeface="Arial" pitchFamily="34" charset="0"/>
              </a:rPr>
              <a:t>,</a:t>
            </a:r>
            <a:r>
              <a:rPr lang="sr-Cyrl-RS" sz="2400" dirty="0" smtClean="0">
                <a:latin typeface="Arial" pitchFamily="34" charset="0"/>
                <a:ea typeface="Times New Roman"/>
                <a:cs typeface="Arial" pitchFamily="34" charset="0"/>
              </a:rPr>
              <a:t>често остају код куће због злостављања у школи, </a:t>
            </a:r>
            <a:r>
              <a:rPr lang="en-US" sz="2400" dirty="0" smtClean="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слабије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уче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тужна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нису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расположена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за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дружење</a:t>
            </a:r>
            <a:r>
              <a:rPr lang="en-US" sz="2400" dirty="0">
                <a:latin typeface="Arial" pitchFamily="34" charset="0"/>
                <a:ea typeface="Times New Roman"/>
                <a:cs typeface="Arial" pitchFamily="34" charset="0"/>
              </a:rPr>
              <a:t>, а </a:t>
            </a:r>
            <a:r>
              <a:rPr lang="en-US" sz="2400" dirty="0" err="1">
                <a:latin typeface="Arial" pitchFamily="34" charset="0"/>
                <a:ea typeface="Times New Roman"/>
                <a:cs typeface="Arial" pitchFamily="34" charset="0"/>
              </a:rPr>
              <a:t>понекад</a:t>
            </a:r>
            <a:r>
              <a:rPr lang="en-US" sz="2400" dirty="0">
                <a:latin typeface="Arial" pitchFamily="34" charset="0"/>
                <a:ea typeface="Times New Roman"/>
                <a:cs typeface="Arial" pitchFamily="34" charset="0"/>
              </a:rPr>
              <a:t> и </a:t>
            </a:r>
            <a:r>
              <a:rPr lang="en-US" sz="2400" dirty="0" err="1">
                <a:latin typeface="Arial" pitchFamily="34" charset="0"/>
                <a:ea typeface="Times New Roman"/>
                <a:cs typeface="Arial" pitchFamily="34" charset="0"/>
              </a:rPr>
              <a:t>она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постају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насилна</a:t>
            </a:r>
            <a:r>
              <a:rPr lang="en-US" sz="2400" dirty="0">
                <a:latin typeface="Arial" pitchFamily="34" charset="0"/>
                <a:ea typeface="Times New Roman"/>
                <a:cs typeface="Arial" pitchFamily="34" charset="0"/>
              </a:rPr>
              <a:t>. </a:t>
            </a:r>
            <a:r>
              <a:rPr lang="sr-Cyrl-RS" sz="2400" dirty="0" smtClean="0">
                <a:latin typeface="Arial" pitchFamily="34" charset="0"/>
                <a:ea typeface="Times New Roman"/>
                <a:cs typeface="Arial" pitchFamily="34" charset="0"/>
              </a:rPr>
              <a:t> Изложеност насиљу води у депресију и деца-жртве губе самопоштовање, повлаче се у себе. Ово може заувек да обележи личност детета, ако му се не помогне. </a:t>
            </a:r>
          </a:p>
          <a:p>
            <a:r>
              <a:rPr lang="sr-Cyrl-RS" sz="2400" b="1" dirty="0" smtClean="0">
                <a:latin typeface="Arial" pitchFamily="34" charset="0"/>
                <a:ea typeface="Times New Roman"/>
                <a:cs typeface="Arial" pitchFamily="34" charset="0"/>
              </a:rPr>
              <a:t>Насиље повлачи последице и код оних који се понашају насилно </a:t>
            </a:r>
            <a:r>
              <a:rPr lang="sr-Cyrl-RS" sz="2400" dirty="0" smtClean="0">
                <a:latin typeface="Arial" pitchFamily="34" charset="0"/>
                <a:ea typeface="Times New Roman"/>
                <a:cs typeface="Arial" pitchFamily="34" charset="0"/>
              </a:rPr>
              <a:t>– сматраће да једино насиљем могу решити свој проблем, али ће истовремено бити кажњавани.</a:t>
            </a:r>
          </a:p>
          <a:p>
            <a:r>
              <a:rPr lang="sr-Cyrl-RS" sz="2400" b="1" dirty="0" smtClean="0">
                <a:latin typeface="Arial" pitchFamily="34" charset="0"/>
                <a:ea typeface="Times New Roman"/>
                <a:cs typeface="Arial" pitchFamily="34" charset="0"/>
              </a:rPr>
              <a:t>Насиље оставља </a:t>
            </a:r>
            <a:r>
              <a:rPr lang="en-US" sz="2400" b="1" dirty="0" err="1" smtClean="0">
                <a:latin typeface="Arial" pitchFamily="34" charset="0"/>
                <a:ea typeface="Times New Roman"/>
                <a:cs typeface="Arial" pitchFamily="34" charset="0"/>
              </a:rPr>
              <a:t>последице</a:t>
            </a:r>
            <a:r>
              <a:rPr lang="en-US" sz="2400" b="1" dirty="0" smtClean="0">
                <a:latin typeface="Arial" pitchFamily="34" charset="0"/>
                <a:ea typeface="Times New Roman"/>
                <a:cs typeface="Arial" pitchFamily="34" charset="0"/>
              </a:rPr>
              <a:t> </a:t>
            </a:r>
            <a:r>
              <a:rPr lang="en-US" sz="2400" b="1" dirty="0">
                <a:latin typeface="Arial" pitchFamily="34" charset="0"/>
                <a:ea typeface="Times New Roman"/>
                <a:cs typeface="Arial" pitchFamily="34" charset="0"/>
              </a:rPr>
              <a:t>и </a:t>
            </a:r>
            <a:r>
              <a:rPr lang="en-US" sz="2400" b="1" dirty="0" err="1">
                <a:latin typeface="Arial" pitchFamily="34" charset="0"/>
                <a:ea typeface="Times New Roman"/>
                <a:cs typeface="Arial" pitchFamily="34" charset="0"/>
              </a:rPr>
              <a:t>на</a:t>
            </a:r>
            <a:r>
              <a:rPr lang="en-US" sz="2400" b="1" dirty="0">
                <a:latin typeface="Arial" pitchFamily="34" charset="0"/>
                <a:ea typeface="Times New Roman"/>
                <a:cs typeface="Arial" pitchFamily="34" charset="0"/>
              </a:rPr>
              <a:t> </a:t>
            </a:r>
            <a:r>
              <a:rPr lang="en-US" sz="2400" b="1" dirty="0" err="1">
                <a:latin typeface="Arial" pitchFamily="34" charset="0"/>
                <a:ea typeface="Times New Roman"/>
                <a:cs typeface="Arial" pitchFamily="34" charset="0"/>
              </a:rPr>
              <a:t>оне</a:t>
            </a:r>
            <a:r>
              <a:rPr lang="en-US" sz="2400" b="1" dirty="0">
                <a:latin typeface="Arial" pitchFamily="34" charset="0"/>
                <a:ea typeface="Times New Roman"/>
                <a:cs typeface="Arial" pitchFamily="34" charset="0"/>
              </a:rPr>
              <a:t> </a:t>
            </a:r>
            <a:r>
              <a:rPr lang="en-US" sz="2400" b="1" dirty="0" err="1">
                <a:latin typeface="Arial" pitchFamily="34" charset="0"/>
                <a:ea typeface="Times New Roman"/>
                <a:cs typeface="Arial" pitchFamily="34" charset="0"/>
              </a:rPr>
              <a:t>који</a:t>
            </a:r>
            <a:r>
              <a:rPr lang="en-US" sz="2400" b="1" dirty="0">
                <a:latin typeface="Arial" pitchFamily="34" charset="0"/>
                <a:ea typeface="Times New Roman"/>
                <a:cs typeface="Arial" pitchFamily="34" charset="0"/>
              </a:rPr>
              <a:t> </a:t>
            </a:r>
            <a:r>
              <a:rPr lang="en-US" sz="2400" b="1" dirty="0" err="1">
                <a:latin typeface="Arial" pitchFamily="34" charset="0"/>
                <a:ea typeface="Times New Roman"/>
                <a:cs typeface="Arial" pitchFamily="34" charset="0"/>
              </a:rPr>
              <a:t>то</a:t>
            </a:r>
            <a:r>
              <a:rPr lang="en-US" sz="2400" b="1" dirty="0">
                <a:latin typeface="Arial" pitchFamily="34" charset="0"/>
                <a:ea typeface="Times New Roman"/>
                <a:cs typeface="Arial" pitchFamily="34" charset="0"/>
              </a:rPr>
              <a:t> </a:t>
            </a:r>
            <a:r>
              <a:rPr lang="en-US" sz="2400" b="1" dirty="0" err="1">
                <a:latin typeface="Arial" pitchFamily="34" charset="0"/>
                <a:ea typeface="Times New Roman"/>
                <a:cs typeface="Arial" pitchFamily="34" charset="0"/>
              </a:rPr>
              <a:t>насиље</a:t>
            </a:r>
            <a:r>
              <a:rPr lang="en-US" sz="2400" b="1" dirty="0">
                <a:latin typeface="Arial" pitchFamily="34" charset="0"/>
                <a:ea typeface="Times New Roman"/>
                <a:cs typeface="Arial" pitchFamily="34" charset="0"/>
              </a:rPr>
              <a:t> </a:t>
            </a:r>
            <a:r>
              <a:rPr lang="en-US" sz="2400" b="1" dirty="0" err="1">
                <a:latin typeface="Arial" pitchFamily="34" charset="0"/>
                <a:ea typeface="Times New Roman"/>
                <a:cs typeface="Arial" pitchFamily="34" charset="0"/>
              </a:rPr>
              <a:t>посматрају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јер</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могу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да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навикну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на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такве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облике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понашања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да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им</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оно</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постане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природно</a:t>
            </a:r>
            <a:r>
              <a:rPr lang="en-US" sz="2400" dirty="0">
                <a:latin typeface="Arial" pitchFamily="34" charset="0"/>
                <a:ea typeface="Times New Roman"/>
                <a:cs typeface="Arial" pitchFamily="34" charset="0"/>
              </a:rPr>
              <a:t> и </a:t>
            </a:r>
            <a:r>
              <a:rPr lang="en-US" sz="2400" dirty="0" err="1">
                <a:latin typeface="Arial" pitchFamily="34" charset="0"/>
                <a:ea typeface="Times New Roman"/>
                <a:cs typeface="Arial" pitchFamily="34" charset="0"/>
              </a:rPr>
              <a:t>да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се</a:t>
            </a:r>
            <a:r>
              <a:rPr lang="en-US" sz="2400" dirty="0">
                <a:latin typeface="Arial" pitchFamily="34" charset="0"/>
                <a:ea typeface="Times New Roman"/>
                <a:cs typeface="Arial" pitchFamily="34" charset="0"/>
              </a:rPr>
              <a:t> и </a:t>
            </a:r>
            <a:r>
              <a:rPr lang="en-US" sz="2400" dirty="0" err="1">
                <a:latin typeface="Arial" pitchFamily="34" charset="0"/>
                <a:ea typeface="Times New Roman"/>
                <a:cs typeface="Arial" pitchFamily="34" charset="0"/>
              </a:rPr>
              <a:t>сами</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нађу</a:t>
            </a:r>
            <a:r>
              <a:rPr lang="en-US" sz="2400" dirty="0">
                <a:latin typeface="Arial" pitchFamily="34" charset="0"/>
                <a:ea typeface="Times New Roman"/>
                <a:cs typeface="Arial" pitchFamily="34" charset="0"/>
              </a:rPr>
              <a:t> у </a:t>
            </a:r>
            <a:r>
              <a:rPr lang="en-US" sz="2400" dirty="0" err="1">
                <a:latin typeface="Arial" pitchFamily="34" charset="0"/>
                <a:ea typeface="Times New Roman"/>
                <a:cs typeface="Arial" pitchFamily="34" charset="0"/>
              </a:rPr>
              <a:t>ситуацији</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да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га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трпе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или</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да</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тако</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решавају</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своје</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проблеме</a:t>
            </a:r>
            <a:endParaRPr lang="sr-Cyrl-RS" sz="2400" dirty="0" smtClean="0">
              <a:latin typeface="Arial" pitchFamily="34" charset="0"/>
              <a:ea typeface="Times New Roman"/>
              <a:cs typeface="Arial" pitchFamily="34" charset="0"/>
            </a:endParaRPr>
          </a:p>
          <a:p>
            <a:endParaRPr lang="en-US" dirty="0"/>
          </a:p>
        </p:txBody>
      </p:sp>
    </p:spTree>
    <p:extLst>
      <p:ext uri="{BB962C8B-B14F-4D97-AF65-F5344CB8AC3E}">
        <p14:creationId xmlns:p14="http://schemas.microsoft.com/office/powerpoint/2010/main" val="59971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Свако се може наћи у ситуацији да трпи насиље!</a:t>
            </a:r>
            <a:endParaRPr lang="en-US" dirty="0"/>
          </a:p>
        </p:txBody>
      </p:sp>
      <p:sp>
        <p:nvSpPr>
          <p:cNvPr id="3" name="Content Placeholder 2"/>
          <p:cNvSpPr>
            <a:spLocks noGrp="1"/>
          </p:cNvSpPr>
          <p:nvPr>
            <p:ph idx="1"/>
          </p:nvPr>
        </p:nvSpPr>
        <p:spPr>
          <a:xfrm>
            <a:off x="437882" y="1725770"/>
            <a:ext cx="10024056" cy="4522630"/>
          </a:xfrm>
        </p:spPr>
        <p:txBody>
          <a:bodyPr>
            <a:noAutofit/>
          </a:bodyPr>
          <a:lstStyle/>
          <a:p>
            <a:r>
              <a:rPr lang="sr-Cyrl-RS" sz="2800" b="1" dirty="0" smtClean="0">
                <a:latin typeface="Times New Roman"/>
                <a:ea typeface="Times New Roman"/>
              </a:rPr>
              <a:t> Нека деца су чешће у ситуацији да трпе насиље. Тако, у школи или вршњачкој групи, то могу бити они који се по нечему разликују од других. То, на пример, могу бити деца која су веома висока или ниска, носе наочаре, буцмаста су или мршава, припадају другој националности, навијају за одређени тим,  облаче се скромно или необично, </a:t>
            </a:r>
          </a:p>
          <a:p>
            <a:pPr marL="0" indent="0">
              <a:buNone/>
            </a:pPr>
            <a:r>
              <a:rPr lang="sr-Cyrl-RS" sz="2800" b="1" dirty="0">
                <a:latin typeface="Times New Roman"/>
                <a:ea typeface="Times New Roman"/>
              </a:rPr>
              <a:t> </a:t>
            </a:r>
            <a:r>
              <a:rPr lang="sr-Cyrl-RS" sz="2800" b="1" dirty="0" smtClean="0">
                <a:latin typeface="Times New Roman"/>
                <a:ea typeface="Times New Roman"/>
              </a:rPr>
              <a:t>   имају лоше оцене или су супер одликаши, </a:t>
            </a:r>
          </a:p>
          <a:p>
            <a:pPr marL="0" indent="0">
              <a:buNone/>
            </a:pPr>
            <a:r>
              <a:rPr lang="sr-Cyrl-RS" sz="2800" b="1" dirty="0">
                <a:latin typeface="Times New Roman"/>
                <a:ea typeface="Times New Roman"/>
              </a:rPr>
              <a:t> </a:t>
            </a:r>
            <a:r>
              <a:rPr lang="sr-Cyrl-RS" sz="2800" b="1" dirty="0" smtClean="0">
                <a:latin typeface="Times New Roman"/>
                <a:ea typeface="Times New Roman"/>
              </a:rPr>
              <a:t>   понашају се на начин који привлачи пажњу,                        сиромашна су или болесна…</a:t>
            </a:r>
            <a:endParaRPr lang="sr-Cyrl-RS" sz="2800" dirty="0"/>
          </a:p>
        </p:txBody>
      </p:sp>
      <p:pic>
        <p:nvPicPr>
          <p:cNvPr id="4" name="Picture 3" descr="https://pravadeteta.ucpd.rs/wp-content/uploads/2024/07/nasilje-2.png"/>
          <p:cNvPicPr/>
          <p:nvPr/>
        </p:nvPicPr>
        <p:blipFill>
          <a:blip r:embed="rId2">
            <a:extLst>
              <a:ext uri="{28A0092B-C50C-407E-A947-70E740481C1C}">
                <a14:useLocalDpi xmlns:a14="http://schemas.microsoft.com/office/drawing/2010/main" val="0"/>
              </a:ext>
            </a:extLst>
          </a:blip>
          <a:srcRect/>
          <a:stretch>
            <a:fillRect/>
          </a:stretch>
        </p:blipFill>
        <p:spPr bwMode="auto">
          <a:xfrm>
            <a:off x="8397026" y="4356815"/>
            <a:ext cx="3532299" cy="2353078"/>
          </a:xfrm>
          <a:prstGeom prst="rect">
            <a:avLst/>
          </a:prstGeom>
          <a:noFill/>
          <a:ln>
            <a:noFill/>
          </a:ln>
        </p:spPr>
      </p:pic>
    </p:spTree>
    <p:extLst>
      <p:ext uri="{BB962C8B-B14F-4D97-AF65-F5344CB8AC3E}">
        <p14:creationId xmlns:p14="http://schemas.microsoft.com/office/powerpoint/2010/main" val="3783894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604</TotalTime>
  <Words>1885</Words>
  <Application>Microsoft Office PowerPoint</Application>
  <PresentationFormat>Custom</PresentationFormat>
  <Paragraphs>180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Ion</vt:lpstr>
      <vt:lpstr>Облици и врсте насиља.  Вршњачко насиље.</vt:lpstr>
      <vt:lpstr>Појам насиља</vt:lpstr>
      <vt:lpstr>Конвенција о правима детета</vt:lpstr>
      <vt:lpstr>Шта је насиље, а шта није?</vt:lpstr>
      <vt:lpstr>Шта је вршњачко насиље?</vt:lpstr>
      <vt:lpstr>Где се најчешће дешава вршњачко насиље?</vt:lpstr>
      <vt:lpstr>О деци која се понашају насилно...</vt:lpstr>
      <vt:lpstr>Последице насиља</vt:lpstr>
      <vt:lpstr>Свако се може наћи у ситуацији да трпи насиље!</vt:lpstr>
      <vt:lpstr>PowerPoint Presentation</vt:lpstr>
      <vt:lpstr>Физичко насиље</vt:lpstr>
      <vt:lpstr>Физичко насиље</vt:lpstr>
      <vt:lpstr>Вербално насиље</vt:lpstr>
      <vt:lpstr>Вербално насиље</vt:lpstr>
      <vt:lpstr>Социјално насиље</vt:lpstr>
      <vt:lpstr>Социјално насиље</vt:lpstr>
      <vt:lpstr>Сексуално насиље</vt:lpstr>
      <vt:lpstr>Нивои и типови сексуалног насиља</vt:lpstr>
      <vt:lpstr>Стратегија починилаца сексуалног насиља</vt:lpstr>
      <vt:lpstr>Дигигитално насиље</vt:lpstr>
      <vt:lpstr>Облици дигиталног насиља:</vt:lpstr>
      <vt:lpstr>PowerPoint Presentation</vt:lpstr>
      <vt:lpstr>Насиље и злостављање употребом интернета: </vt:lpstr>
      <vt:lpstr>Шта показују истраживања?</vt:lpstr>
      <vt:lpstr>Угрожавање права детета путем интернета</vt:lpstr>
      <vt:lpstr>Одговорност одраслих у дигиталном добу</vt:lpstr>
      <vt:lpstr>Повезаност насиља са полом</vt:lpstr>
      <vt:lpstr>PowerPoint Presentation</vt:lpstr>
      <vt:lpstr>Понашање жртве:</vt:lpstr>
      <vt:lpstr>Пријавите сваки вид насиља!</vt:lpstr>
      <vt:lpstr>Редослед поступања у случају насиља (или сумње на насиље) у школи: </vt:lpstr>
      <vt:lpstr>Редослед поступања у случају насиља (или сумње на насиље) у школи – мере и активности: </vt:lpstr>
      <vt:lpstr>Да закључимо...</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Vršnjačko nasilje</dc:title>
  <dc:creator>milica</dc:creator>
  <cp:lastModifiedBy>Student</cp:lastModifiedBy>
  <cp:revision>73</cp:revision>
  <dcterms:created xsi:type="dcterms:W3CDTF">2018-12-03T16:26:40Z</dcterms:created>
  <dcterms:modified xsi:type="dcterms:W3CDTF">2025-10-06T11:59:06Z</dcterms:modified>
</cp:coreProperties>
</file>